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9" r:id="rId6"/>
    <p:sldId id="275" r:id="rId7"/>
    <p:sldId id="260" r:id="rId8"/>
    <p:sldId id="300" r:id="rId9"/>
    <p:sldId id="301" r:id="rId10"/>
    <p:sldId id="287" r:id="rId11"/>
    <p:sldId id="264" r:id="rId12"/>
    <p:sldId id="265" r:id="rId13"/>
    <p:sldId id="268" r:id="rId14"/>
    <p:sldId id="289" r:id="rId15"/>
    <p:sldId id="269" r:id="rId16"/>
    <p:sldId id="286" r:id="rId17"/>
    <p:sldId id="266" r:id="rId18"/>
    <p:sldId id="280" r:id="rId19"/>
    <p:sldId id="281" r:id="rId20"/>
    <p:sldId id="267" r:id="rId21"/>
    <p:sldId id="270" r:id="rId22"/>
    <p:sldId id="296" r:id="rId23"/>
    <p:sldId id="297" r:id="rId24"/>
    <p:sldId id="295" r:id="rId25"/>
    <p:sldId id="291" r:id="rId26"/>
    <p:sldId id="299" r:id="rId27"/>
    <p:sldId id="272" r:id="rId28"/>
    <p:sldId id="292" r:id="rId29"/>
    <p:sldId id="293" r:id="rId30"/>
    <p:sldId id="294"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69ADB-3B2E-42A3-BF85-1E51F2A73C14}">
          <p14:sldIdLst>
            <p14:sldId id="256"/>
          </p14:sldIdLst>
        </p14:section>
        <p14:section name="Untitled Section" id="{8370050D-4C9F-4953-B895-C6B8FF2FA5BF}">
          <p14:sldIdLst>
            <p14:sldId id="259"/>
            <p14:sldId id="275"/>
            <p14:sldId id="260"/>
            <p14:sldId id="300"/>
            <p14:sldId id="301"/>
            <p14:sldId id="287"/>
            <p14:sldId id="264"/>
            <p14:sldId id="265"/>
            <p14:sldId id="268"/>
            <p14:sldId id="289"/>
            <p14:sldId id="269"/>
            <p14:sldId id="286"/>
            <p14:sldId id="266"/>
            <p14:sldId id="280"/>
            <p14:sldId id="281"/>
            <p14:sldId id="267"/>
            <p14:sldId id="270"/>
            <p14:sldId id="296"/>
            <p14:sldId id="297"/>
            <p14:sldId id="295"/>
            <p14:sldId id="291"/>
            <p14:sldId id="299"/>
            <p14:sldId id="272"/>
            <p14:sldId id="292"/>
            <p14:sldId id="293"/>
            <p14:sldId id="294"/>
            <p14:sldId id="2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64004-11C7-D59C-D629-9E9D34A7B794}" name="Garcia, Brian" initials="" userId="S::garbri@ga.com::59297fdf-a46f-4965-a9aa-ac5b1dc7eeed" providerId="AD"/>
  <p188:author id="{8088441A-B321-DD49-3F5B-B08895C95BF6}" name="Garcia, Natalie" initials="NG" userId="S::ga10028038@ga.com::c916df53-6734-4ed1-92d6-9001b767a56b" providerId="AD"/>
  <p188:author id="{D559CE21-F54C-5FF2-BC1C-74BDB8CA28CE}" name="Cannon, William" initials="CW" userId="S::cannwi@ga.com::9bba47a7-b378-49af-ae62-853960cd91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Brian" userId="59297fdf-a46f-4965-a9aa-ac5b1dc7eeed" providerId="ADAL" clId="{5A8D6244-3ACF-4B51-9AC8-CC9CB144363E}"/>
    <pc:docChg chg="modSld">
      <pc:chgData name="Garcia, Brian" userId="59297fdf-a46f-4965-a9aa-ac5b1dc7eeed" providerId="ADAL" clId="{5A8D6244-3ACF-4B51-9AC8-CC9CB144363E}" dt="2024-11-06T22:06:19.721" v="191" actId="20577"/>
      <pc:docMkLst>
        <pc:docMk/>
      </pc:docMkLst>
      <pc:sldChg chg="modSp mod">
        <pc:chgData name="Garcia, Brian" userId="59297fdf-a46f-4965-a9aa-ac5b1dc7eeed" providerId="ADAL" clId="{5A8D6244-3ACF-4B51-9AC8-CC9CB144363E}" dt="2024-11-04T20:37:30.076" v="8" actId="20577"/>
        <pc:sldMkLst>
          <pc:docMk/>
          <pc:sldMk cId="1756846563" sldId="280"/>
        </pc:sldMkLst>
        <pc:spChg chg="mod">
          <ac:chgData name="Garcia, Brian" userId="59297fdf-a46f-4965-a9aa-ac5b1dc7eeed" providerId="ADAL" clId="{5A8D6244-3ACF-4B51-9AC8-CC9CB144363E}" dt="2024-11-04T20:37:15.590" v="4" actId="20577"/>
          <ac:spMkLst>
            <pc:docMk/>
            <pc:sldMk cId="1756846563" sldId="280"/>
            <ac:spMk id="3" creationId="{6DD4EC85-C6DC-795A-EA9F-C3390111693A}"/>
          </ac:spMkLst>
        </pc:spChg>
        <pc:spChg chg="mod">
          <ac:chgData name="Garcia, Brian" userId="59297fdf-a46f-4965-a9aa-ac5b1dc7eeed" providerId="ADAL" clId="{5A8D6244-3ACF-4B51-9AC8-CC9CB144363E}" dt="2024-11-04T20:37:30.076" v="8" actId="20577"/>
          <ac:spMkLst>
            <pc:docMk/>
            <pc:sldMk cId="1756846563" sldId="280"/>
            <ac:spMk id="6" creationId="{A23FAEC4-DF17-0783-577E-A7763AA3BAB4}"/>
          </ac:spMkLst>
        </pc:spChg>
      </pc:sldChg>
      <pc:sldChg chg="modSp mod">
        <pc:chgData name="Garcia, Brian" userId="59297fdf-a46f-4965-a9aa-ac5b1dc7eeed" providerId="ADAL" clId="{5A8D6244-3ACF-4B51-9AC8-CC9CB144363E}" dt="2024-11-06T22:06:19.721" v="191" actId="20577"/>
        <pc:sldMkLst>
          <pc:docMk/>
          <pc:sldMk cId="2139176649" sldId="281"/>
        </pc:sldMkLst>
        <pc:spChg chg="mod">
          <ac:chgData name="Garcia, Brian" userId="59297fdf-a46f-4965-a9aa-ac5b1dc7eeed" providerId="ADAL" clId="{5A8D6244-3ACF-4B51-9AC8-CC9CB144363E}" dt="2024-11-06T22:06:19.721" v="191" actId="20577"/>
          <ac:spMkLst>
            <pc:docMk/>
            <pc:sldMk cId="2139176649" sldId="281"/>
            <ac:spMk id="7" creationId="{9E516205-BD52-FA08-28A5-3DBFB695CD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4F4B7-88A4-4C4B-9072-1048F9AF0D58}"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48733-11FF-4B5B-BAD0-088E75E46198}" type="slidenum">
              <a:rPr lang="en-US" smtClean="0"/>
              <a:t>‹#›</a:t>
            </a:fld>
            <a:endParaRPr lang="en-US"/>
          </a:p>
        </p:txBody>
      </p:sp>
    </p:spTree>
    <p:extLst>
      <p:ext uri="{BB962C8B-B14F-4D97-AF65-F5344CB8AC3E}">
        <p14:creationId xmlns:p14="http://schemas.microsoft.com/office/powerpoint/2010/main" val="185200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6</a:t>
            </a:fld>
            <a:endParaRPr lang="en-US"/>
          </a:p>
        </p:txBody>
      </p:sp>
    </p:spTree>
    <p:extLst>
      <p:ext uri="{BB962C8B-B14F-4D97-AF65-F5344CB8AC3E}">
        <p14:creationId xmlns:p14="http://schemas.microsoft.com/office/powerpoint/2010/main" val="306342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28</a:t>
            </a:fld>
            <a:endParaRPr lang="en-US"/>
          </a:p>
        </p:txBody>
      </p:sp>
    </p:spTree>
    <p:extLst>
      <p:ext uri="{BB962C8B-B14F-4D97-AF65-F5344CB8AC3E}">
        <p14:creationId xmlns:p14="http://schemas.microsoft.com/office/powerpoint/2010/main" val="20613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8</a:t>
            </a:fld>
            <a:endParaRPr lang="en-US"/>
          </a:p>
        </p:txBody>
      </p:sp>
    </p:spTree>
    <p:extLst>
      <p:ext uri="{BB962C8B-B14F-4D97-AF65-F5344CB8AC3E}">
        <p14:creationId xmlns:p14="http://schemas.microsoft.com/office/powerpoint/2010/main" val="195367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10</a:t>
            </a:fld>
            <a:endParaRPr lang="en-US"/>
          </a:p>
        </p:txBody>
      </p:sp>
    </p:spTree>
    <p:extLst>
      <p:ext uri="{BB962C8B-B14F-4D97-AF65-F5344CB8AC3E}">
        <p14:creationId xmlns:p14="http://schemas.microsoft.com/office/powerpoint/2010/main" val="214674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48733-11FF-4B5B-BAD0-088E75E46198}" type="slidenum">
              <a:rPr lang="en-US" smtClean="0"/>
              <a:t>11</a:t>
            </a:fld>
            <a:endParaRPr lang="en-US"/>
          </a:p>
        </p:txBody>
      </p:sp>
    </p:spTree>
    <p:extLst>
      <p:ext uri="{BB962C8B-B14F-4D97-AF65-F5344CB8AC3E}">
        <p14:creationId xmlns:p14="http://schemas.microsoft.com/office/powerpoint/2010/main" val="257761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slide is for each agenda topic or transition slide; similar slide should bridge each agenda topic area.</a:t>
            </a:r>
          </a:p>
          <a:p>
            <a:endParaRPr lang="en-US" dirty="0"/>
          </a:p>
        </p:txBody>
      </p:sp>
      <p:sp>
        <p:nvSpPr>
          <p:cNvPr id="4" name="Slide Number Placeholder 3"/>
          <p:cNvSpPr>
            <a:spLocks noGrp="1"/>
          </p:cNvSpPr>
          <p:nvPr>
            <p:ph type="sldNum" sz="quarter" idx="5"/>
          </p:nvPr>
        </p:nvSpPr>
        <p:spPr/>
        <p:txBody>
          <a:bodyPr/>
          <a:lstStyle/>
          <a:p>
            <a:fld id="{714AB4DC-6A29-44AA-9E32-39F4C5884074}" type="slidenum">
              <a:rPr lang="en-US" smtClean="0"/>
              <a:t>14</a:t>
            </a:fld>
            <a:endParaRPr lang="en-US"/>
          </a:p>
        </p:txBody>
      </p:sp>
    </p:spTree>
    <p:extLst>
      <p:ext uri="{BB962C8B-B14F-4D97-AF65-F5344CB8AC3E}">
        <p14:creationId xmlns:p14="http://schemas.microsoft.com/office/powerpoint/2010/main" val="3832531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18</a:t>
            </a:fld>
            <a:endParaRPr lang="en-US"/>
          </a:p>
        </p:txBody>
      </p:sp>
    </p:spTree>
    <p:extLst>
      <p:ext uri="{BB962C8B-B14F-4D97-AF65-F5344CB8AC3E}">
        <p14:creationId xmlns:p14="http://schemas.microsoft.com/office/powerpoint/2010/main" val="282656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21</a:t>
            </a:fld>
            <a:endParaRPr lang="en-US"/>
          </a:p>
        </p:txBody>
      </p:sp>
    </p:spTree>
    <p:extLst>
      <p:ext uri="{BB962C8B-B14F-4D97-AF65-F5344CB8AC3E}">
        <p14:creationId xmlns:p14="http://schemas.microsoft.com/office/powerpoint/2010/main" val="210893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24</a:t>
            </a:fld>
            <a:endParaRPr lang="en-US"/>
          </a:p>
        </p:txBody>
      </p:sp>
    </p:spTree>
    <p:extLst>
      <p:ext uri="{BB962C8B-B14F-4D97-AF65-F5344CB8AC3E}">
        <p14:creationId xmlns:p14="http://schemas.microsoft.com/office/powerpoint/2010/main" val="262249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26</a:t>
            </a:fld>
            <a:endParaRPr lang="en-US"/>
          </a:p>
        </p:txBody>
      </p:sp>
    </p:spTree>
    <p:extLst>
      <p:ext uri="{BB962C8B-B14F-4D97-AF65-F5344CB8AC3E}">
        <p14:creationId xmlns:p14="http://schemas.microsoft.com/office/powerpoint/2010/main" val="72413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23C6-237A-3E29-2B03-84B4FD330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821FA-9764-6F1B-A965-915FE0966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999F81-7B27-7CCF-F011-92D118CA75B8}"/>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5" name="Footer Placeholder 4">
            <a:extLst>
              <a:ext uri="{FF2B5EF4-FFF2-40B4-BE49-F238E27FC236}">
                <a16:creationId xmlns:a16="http://schemas.microsoft.com/office/drawing/2014/main" id="{785CADE3-01DD-D313-DE41-FFBB6360B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A6ACB-0967-5002-D006-9CEF36E561A9}"/>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51942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59D8-4297-2746-4B5E-649D9842D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0F107-2BB4-7F6D-3564-7704C3B1F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F26DC-4A9C-0DAC-75F2-9F605B439A34}"/>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5" name="Footer Placeholder 4">
            <a:extLst>
              <a:ext uri="{FF2B5EF4-FFF2-40B4-BE49-F238E27FC236}">
                <a16:creationId xmlns:a16="http://schemas.microsoft.com/office/drawing/2014/main" id="{888E315D-F9AE-D1C3-9020-CD5D27701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D77BF-9115-2807-5D22-E0161851F9B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6844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ECA64-9E27-6060-6784-7A15D9BC26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7D93F5-CD62-AA46-EE75-6025030247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A0A2A-312B-ADEE-580F-C70EA80EF7BF}"/>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5" name="Footer Placeholder 4">
            <a:extLst>
              <a:ext uri="{FF2B5EF4-FFF2-40B4-BE49-F238E27FC236}">
                <a16:creationId xmlns:a16="http://schemas.microsoft.com/office/drawing/2014/main" id="{ABB269CE-0316-3149-00BE-620579826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20DDC-99B8-4100-9F82-8850B2A439F5}"/>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42270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D5C7-3602-1AA7-32E0-74DAFF72A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44A87-19D9-A452-088B-C9229089E0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41A91-B573-FDDF-94CD-70C3DB250CC6}"/>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5" name="Footer Placeholder 4">
            <a:extLst>
              <a:ext uri="{FF2B5EF4-FFF2-40B4-BE49-F238E27FC236}">
                <a16:creationId xmlns:a16="http://schemas.microsoft.com/office/drawing/2014/main" id="{26FA8413-2DC1-3BC1-4037-3A57313D4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ED5CE-BEDA-AE0B-6218-4D416DFDB38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401614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FD1A-1DED-B11A-97B4-A377A79F5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6CD49-FAC7-C9F5-87D9-9E7F1772F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8AD9F-9987-127D-4315-B12606C84F73}"/>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5" name="Footer Placeholder 4">
            <a:extLst>
              <a:ext uri="{FF2B5EF4-FFF2-40B4-BE49-F238E27FC236}">
                <a16:creationId xmlns:a16="http://schemas.microsoft.com/office/drawing/2014/main" id="{A2828B55-412C-A827-1B1C-D1D46A9CA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59586-2858-49A3-04C7-1C24D01BB89A}"/>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47996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909E-C65F-0A31-AF0C-95F3F0C74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D6B8C-D627-19FA-B0B5-7399EB230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14A1B-1917-9949-83F1-AE60C6F526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99D4C5-F06D-4D4E-C737-E0BA77AD8472}"/>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6" name="Footer Placeholder 5">
            <a:extLst>
              <a:ext uri="{FF2B5EF4-FFF2-40B4-BE49-F238E27FC236}">
                <a16:creationId xmlns:a16="http://schemas.microsoft.com/office/drawing/2014/main" id="{558DC634-C3BC-E233-2D0E-F5A0A799B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A314F-EABF-F154-1DF6-AF39BA483C94}"/>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01342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655F-20EE-61DB-EEF9-FF0067769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FB332-75E0-A5FB-B962-58AB21AF4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0CF09-9E06-25C9-D38E-37FC072E7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62541-E289-EBD5-DAA8-008E49255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8CEA9-4593-AEC9-8CF3-5D2667461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A30EE-E04C-6AAD-662D-AAC4D9FAF362}"/>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8" name="Footer Placeholder 7">
            <a:extLst>
              <a:ext uri="{FF2B5EF4-FFF2-40B4-BE49-F238E27FC236}">
                <a16:creationId xmlns:a16="http://schemas.microsoft.com/office/drawing/2014/main" id="{7D84D548-645B-2AEC-3BB8-BE57FEB73E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9006B-9B04-9ED0-59C8-562FF2630D0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0274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1F70-4DCF-9D5A-C6F1-39BF994DF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A1AA00-E1CA-5F6D-D47B-5210F95FFF75}"/>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4" name="Footer Placeholder 3">
            <a:extLst>
              <a:ext uri="{FF2B5EF4-FFF2-40B4-BE49-F238E27FC236}">
                <a16:creationId xmlns:a16="http://schemas.microsoft.com/office/drawing/2014/main" id="{FD70E81E-7EA9-D66C-55E3-0A29ECB32C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4FC20-DA84-71BA-9225-38E70D127B7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401770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C727B-CC7B-1A68-523E-C65E706778F1}"/>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3" name="Footer Placeholder 2">
            <a:extLst>
              <a:ext uri="{FF2B5EF4-FFF2-40B4-BE49-F238E27FC236}">
                <a16:creationId xmlns:a16="http://schemas.microsoft.com/office/drawing/2014/main" id="{F9D79776-52BA-CBB1-5FAD-049D8D8550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CE2D6-93DE-722E-EB96-9A3A629AF5E6}"/>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39027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03EB-21E9-0F82-8F12-7FE7D1981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798BBB-BD1C-1773-107F-15B02A37C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67137-65F7-8784-4CFF-7504252CC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1EC7E-CE89-5613-30C5-ED6E80E1641D}"/>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6" name="Footer Placeholder 5">
            <a:extLst>
              <a:ext uri="{FF2B5EF4-FFF2-40B4-BE49-F238E27FC236}">
                <a16:creationId xmlns:a16="http://schemas.microsoft.com/office/drawing/2014/main" id="{B3192B8D-1C2C-E62E-2448-945FD7A83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1B181-81F4-316F-A99C-4654C53A9C3B}"/>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8879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80D0-6290-4EAB-0731-4E0FDE6A3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687BEC-9DB3-22EF-9C05-619882F54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74358-6504-F0FE-454B-84E58AB08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42E5C-2706-5EC2-706D-D7D3E02645E4}"/>
              </a:ext>
            </a:extLst>
          </p:cNvPr>
          <p:cNvSpPr>
            <a:spLocks noGrp="1"/>
          </p:cNvSpPr>
          <p:nvPr>
            <p:ph type="dt" sz="half" idx="10"/>
          </p:nvPr>
        </p:nvSpPr>
        <p:spPr/>
        <p:txBody>
          <a:bodyPr/>
          <a:lstStyle/>
          <a:p>
            <a:fld id="{0C0BFE8D-5EFF-41A6-9232-43A8E9043DAA}" type="datetimeFigureOut">
              <a:rPr lang="en-US" smtClean="0"/>
              <a:t>11/7/2024</a:t>
            </a:fld>
            <a:endParaRPr lang="en-US"/>
          </a:p>
        </p:txBody>
      </p:sp>
      <p:sp>
        <p:nvSpPr>
          <p:cNvPr id="6" name="Footer Placeholder 5">
            <a:extLst>
              <a:ext uri="{FF2B5EF4-FFF2-40B4-BE49-F238E27FC236}">
                <a16:creationId xmlns:a16="http://schemas.microsoft.com/office/drawing/2014/main" id="{2DE308DE-9B47-B0AD-BE52-1008121C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2F24E-8AC5-85E0-4B58-D4C9B89FECEC}"/>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75073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D1356-9D32-2EFE-631D-EA7451CCA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D64A4-E3F5-78DE-6DE5-862E8AF26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416A0-049E-DE4E-BB4A-F8F654735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BFE8D-5EFF-41A6-9232-43A8E9043DAA}" type="datetimeFigureOut">
              <a:rPr lang="en-US" smtClean="0"/>
              <a:t>11/7/2024</a:t>
            </a:fld>
            <a:endParaRPr lang="en-US"/>
          </a:p>
        </p:txBody>
      </p:sp>
      <p:sp>
        <p:nvSpPr>
          <p:cNvPr id="5" name="Footer Placeholder 4">
            <a:extLst>
              <a:ext uri="{FF2B5EF4-FFF2-40B4-BE49-F238E27FC236}">
                <a16:creationId xmlns:a16="http://schemas.microsoft.com/office/drawing/2014/main" id="{7106B81F-07DF-101A-D4E0-F358FBB68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269C90-668D-ADF4-2199-43B19DB41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7C00C-290E-408A-A1E9-2F751D7271C6}" type="slidenum">
              <a:rPr lang="en-US" smtClean="0"/>
              <a:t>‹#›</a:t>
            </a:fld>
            <a:endParaRPr lang="en-US"/>
          </a:p>
        </p:txBody>
      </p:sp>
    </p:spTree>
    <p:extLst>
      <p:ext uri="{BB962C8B-B14F-4D97-AF65-F5344CB8AC3E}">
        <p14:creationId xmlns:p14="http://schemas.microsoft.com/office/powerpoint/2010/main" val="392225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ga.com/procurement/supplier-communications" TargetMode="External"/><Relationship Id="rId3" Type="http://schemas.openxmlformats.org/officeDocument/2006/relationships/hyperlink" Target="mailto:Brian.Garcia@GA.com" TargetMode="External"/><Relationship Id="rId7" Type="http://schemas.openxmlformats.org/officeDocument/2006/relationships/hyperlink" Target="https://www.ga.com/procurement/supplier-performance-program" TargetMode="Externa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hyperlink" Target="mailto:SupplierPerformanceProgram@GA.com" TargetMode="External"/><Relationship Id="rId5" Type="http://schemas.openxmlformats.org/officeDocument/2006/relationships/hyperlink" Target="mailto:SPP@GA.com" TargetMode="External"/><Relationship Id="rId4" Type="http://schemas.openxmlformats.org/officeDocument/2006/relationships/hyperlink" Target="mailto:Natalie.Garcia@GA.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3062-2606-844C-A6A2-F2E88E43CB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6DF9819-C3DF-B9C8-EF6D-1F79816A72C4}"/>
              </a:ext>
            </a:extLst>
          </p:cNvPr>
          <p:cNvSpPr>
            <a:spLocks noGrp="1"/>
          </p:cNvSpPr>
          <p:nvPr>
            <p:ph type="subTitle" idx="1"/>
          </p:nvPr>
        </p:nvSpPr>
        <p:spPr/>
        <p:txBody>
          <a:bodyPr/>
          <a:lstStyle/>
          <a:p>
            <a:endParaRPr lang="en-US"/>
          </a:p>
        </p:txBody>
      </p:sp>
      <p:pic>
        <p:nvPicPr>
          <p:cNvPr id="5" name="Picture 4" descr="Graphical user interface, application, website&#10;&#10;Description automatically generated">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240" y="0"/>
            <a:ext cx="12161520" cy="6858000"/>
          </a:xfrm>
          <a:prstGeom prst="rect">
            <a:avLst/>
          </a:prstGeom>
        </p:spPr>
      </p:pic>
      <p:sp>
        <p:nvSpPr>
          <p:cNvPr id="4" name="TextBox 3">
            <a:extLst>
              <a:ext uri="{FF2B5EF4-FFF2-40B4-BE49-F238E27FC236}">
                <a16:creationId xmlns:a16="http://schemas.microsoft.com/office/drawing/2014/main" id="{B49EB35F-A157-5B25-715B-A5B880DF8FF9}"/>
              </a:ext>
            </a:extLst>
          </p:cNvPr>
          <p:cNvSpPr txBox="1"/>
          <p:nvPr/>
        </p:nvSpPr>
        <p:spPr>
          <a:xfrm>
            <a:off x="2243015" y="3118338"/>
            <a:ext cx="7752862" cy="461665"/>
          </a:xfrm>
          <a:prstGeom prst="rect">
            <a:avLst/>
          </a:prstGeom>
          <a:noFill/>
        </p:spPr>
        <p:txBody>
          <a:bodyPr wrap="square" rtlCol="0">
            <a:spAutoFit/>
          </a:bodyPr>
          <a:lstStyle/>
          <a:p>
            <a:pPr algn="ctr"/>
            <a:r>
              <a:rPr lang="en-US" sz="2400">
                <a:solidFill>
                  <a:schemeClr val="bg1"/>
                </a:solidFill>
                <a:latin typeface="Century Gothic" panose="020B0502020202020204" pitchFamily="34" charset="0"/>
              </a:rPr>
              <a:t>Supplier Performance Program</a:t>
            </a:r>
          </a:p>
        </p:txBody>
      </p:sp>
      <p:sp>
        <p:nvSpPr>
          <p:cNvPr id="6" name="TextBox 5">
            <a:extLst>
              <a:ext uri="{FF2B5EF4-FFF2-40B4-BE49-F238E27FC236}">
                <a16:creationId xmlns:a16="http://schemas.microsoft.com/office/drawing/2014/main" id="{FA18BA87-F57D-D39D-F08E-4D0C3B27529F}"/>
              </a:ext>
            </a:extLst>
          </p:cNvPr>
          <p:cNvSpPr txBox="1"/>
          <p:nvPr/>
        </p:nvSpPr>
        <p:spPr>
          <a:xfrm>
            <a:off x="15241" y="5222035"/>
            <a:ext cx="11310485" cy="553998"/>
          </a:xfrm>
          <a:prstGeom prst="rect">
            <a:avLst/>
          </a:prstGeom>
          <a:noFill/>
        </p:spPr>
        <p:txBody>
          <a:bodyPr wrap="square" rtlCol="0">
            <a:spAutoFit/>
          </a:bodyPr>
          <a:lstStyle/>
          <a:p>
            <a:pPr marL="457200"/>
            <a:r>
              <a:rPr lang="en-US" sz="1000">
                <a:solidFill>
                  <a:schemeClr val="bg1"/>
                </a:solidFill>
                <a:effectLst/>
                <a:latin typeface="Century Gothic" panose="020B0502020202020204" pitchFamily="34" charset="0"/>
                <a:ea typeface="Calibri" panose="020F0502020204030204" pitchFamily="34" charset="0"/>
              </a:rPr>
              <a:t>The views expressed by the presenter are solely the views of the presenter and do not necessarily reflect the views of General Atomics. General Atomics is not providing contractual direction and does not guarantee the accuracy of the data in this presentation and accepts no responsibility for any financial or other consequences arising from the use of such information. Any opinions or conclusions provided shall not be ascribed to General Atomics.</a:t>
            </a:r>
          </a:p>
        </p:txBody>
      </p:sp>
    </p:spTree>
    <p:extLst>
      <p:ext uri="{BB962C8B-B14F-4D97-AF65-F5344CB8AC3E}">
        <p14:creationId xmlns:p14="http://schemas.microsoft.com/office/powerpoint/2010/main" val="210603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latin typeface="Century Gothic" panose="020B0502020202020204" pitchFamily="34" charset="0"/>
              </a:rPr>
              <a:t>Measuring Performance</a:t>
            </a:r>
          </a:p>
          <a:p>
            <a:pPr marL="0" indent="0" algn="ctr">
              <a:buNone/>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447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4585871"/>
          </a:xfrm>
          <a:prstGeom prst="rect">
            <a:avLst/>
          </a:prstGeom>
          <a:noFill/>
        </p:spPr>
        <p:txBody>
          <a:bodyPr wrap="square">
            <a:spAutoFit/>
          </a:bodyPr>
          <a:lstStyle/>
          <a:p>
            <a:pPr marL="0" indent="0" fontAlgn="base">
              <a:spcAft>
                <a:spcPct val="0"/>
              </a:spcAft>
              <a:buFont typeface="Arial"/>
              <a:buNone/>
              <a:defRPr/>
            </a:pPr>
            <a:r>
              <a:rPr lang="en-US" altLang="en-US" sz="2000" b="1" u="sng" dirty="0">
                <a:latin typeface="Century Gothic" panose="020B0502020202020204" pitchFamily="34" charset="0"/>
              </a:rPr>
              <a:t>Program Parameters</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Driven by objective data and is GA’s recognized performance program</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The GA SPP is benchmarked against industry peers &amp; aligned with GA-ASI</a:t>
            </a:r>
          </a:p>
          <a:p>
            <a:pPr marL="285750" indent="-285750" fontAlgn="base">
              <a:spcAft>
                <a:spcPct val="0"/>
              </a:spcAft>
              <a:buFont typeface="Arial" panose="020B0604020202020204" pitchFamily="34" charset="0"/>
              <a:buChar char="•"/>
              <a:defRPr/>
            </a:pPr>
            <a:endParaRPr lang="en-US" altLang="en-US" dirty="0">
              <a:latin typeface="Century Gothic" panose="020B0502020202020204" pitchFamily="34" charset="0"/>
            </a:endParaRPr>
          </a:p>
          <a:p>
            <a:pPr fontAlgn="base">
              <a:spcAft>
                <a:spcPct val="0"/>
              </a:spcAft>
              <a:defRPr/>
            </a:pPr>
            <a:r>
              <a:rPr lang="en-US" altLang="en-US" sz="2000" b="1" u="sng" dirty="0">
                <a:latin typeface="Century Gothic" panose="020B0502020202020204" pitchFamily="34" charset="0"/>
              </a:rPr>
              <a:t>Considerations</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Score calculations remain consistent regardless of timeframe</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All metrics and resultant scores are standalone, no weighting/averaging/blending</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GA Purchasing Agents are a Supplier’s primary contact for performance issues</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Delivery Tolerance; within means “On Time”:</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-15/+5 working days on either side of the Statistical Delivery Date</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Performance Classifications:</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“Exceptional”: ≥98%</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“Outstanding”: ≥95% - &lt;98%</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“Satisfactory”: ≥85% - &lt;95%</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“Unsatisfactory”: &lt;85%</a:t>
            </a:r>
          </a:p>
          <a:p>
            <a:endParaRPr lang="en-US" dirty="0">
              <a:latin typeface="Century Gothic" panose="020B0502020202020204" pitchFamily="34" charset="0"/>
            </a:endParaRPr>
          </a:p>
        </p:txBody>
      </p:sp>
      <p:sp>
        <p:nvSpPr>
          <p:cNvPr id="9" name="Title 7">
            <a:extLst>
              <a:ext uri="{FF2B5EF4-FFF2-40B4-BE49-F238E27FC236}">
                <a16:creationId xmlns:a16="http://schemas.microsoft.com/office/drawing/2014/main" id="{97CD21DA-97F5-FF44-F90A-598494FE1861}"/>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Tree>
    <p:extLst>
      <p:ext uri="{BB962C8B-B14F-4D97-AF65-F5344CB8AC3E}">
        <p14:creationId xmlns:p14="http://schemas.microsoft.com/office/powerpoint/2010/main" val="236792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677108"/>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Objective Metrics</a:t>
            </a:r>
          </a:p>
          <a:p>
            <a:pPr marL="0" indent="0" fontAlgn="base">
              <a:spcAft>
                <a:spcPct val="0"/>
              </a:spcAft>
              <a:buNone/>
            </a:pPr>
            <a:r>
              <a:rPr lang="en-US" altLang="en-US">
                <a:latin typeface="Century Gothic" panose="020B0502020202020204" pitchFamily="34" charset="0"/>
                <a:ea typeface="ＭＳ Ｐゴシック" panose="020B0600070205080204" pitchFamily="34" charset="-128"/>
              </a:rPr>
              <a:t>Calculations are straightforward and consistently applied to any performance timeframe.</a:t>
            </a:r>
          </a:p>
        </p:txBody>
      </p:sp>
      <p:pic>
        <p:nvPicPr>
          <p:cNvPr id="2" name="Picture 1">
            <a:extLst>
              <a:ext uri="{FF2B5EF4-FFF2-40B4-BE49-F238E27FC236}">
                <a16:creationId xmlns:a16="http://schemas.microsoft.com/office/drawing/2014/main" id="{DABCD146-7C07-83EC-D097-27EFCCE37B0C}"/>
              </a:ext>
            </a:extLst>
          </p:cNvPr>
          <p:cNvPicPr>
            <a:picLocks noChangeAspect="1"/>
          </p:cNvPicPr>
          <p:nvPr/>
        </p:nvPicPr>
        <p:blipFill>
          <a:blip r:embed="rId3"/>
          <a:stretch>
            <a:fillRect/>
          </a:stretch>
        </p:blipFill>
        <p:spPr>
          <a:xfrm>
            <a:off x="3345345" y="2515696"/>
            <a:ext cx="5501306" cy="3051348"/>
          </a:xfrm>
          <a:prstGeom prst="rect">
            <a:avLst/>
          </a:prstGeom>
        </p:spPr>
      </p:pic>
    </p:spTree>
    <p:extLst>
      <p:ext uri="{BB962C8B-B14F-4D97-AF65-F5344CB8AC3E}">
        <p14:creationId xmlns:p14="http://schemas.microsoft.com/office/powerpoint/2010/main" val="304444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1138773"/>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Scorecard Attributes</a:t>
            </a:r>
          </a:p>
          <a:p>
            <a:pPr marL="285750" indent="-285750" fontAlgn="base">
              <a:spcAft>
                <a:spcPct val="0"/>
              </a:spcAft>
              <a:buFont typeface="Arial" panose="020B0604020202020204" pitchFamily="34" charset="0"/>
              <a:buChar char="•"/>
            </a:pPr>
            <a:r>
              <a:rPr lang="en-US" altLang="en-US" sz="1600">
                <a:latin typeface="Century Gothic" panose="020B0502020202020204" pitchFamily="34" charset="0"/>
                <a:ea typeface="ＭＳ Ｐゴシック" panose="020B0600070205080204" pitchFamily="34" charset="-128"/>
              </a:rPr>
              <a:t>Any metric scoring transaction activity for a Supplier on the SPP triggers the distribution of Monthly and Quarterly Performance Scorecards</a:t>
            </a:r>
          </a:p>
          <a:p>
            <a:pPr marL="285750" indent="-285750" fontAlgn="base">
              <a:spcAft>
                <a:spcPct val="0"/>
              </a:spcAft>
              <a:buFont typeface="Arial" panose="020B0604020202020204" pitchFamily="34" charset="0"/>
              <a:buChar char="•"/>
            </a:pPr>
            <a:r>
              <a:rPr lang="en-US" altLang="en-US" sz="1600">
                <a:latin typeface="Century Gothic" panose="020B0502020202020204" pitchFamily="34" charset="0"/>
                <a:ea typeface="ＭＳ Ｐゴシック" panose="020B0600070205080204" pitchFamily="34" charset="-128"/>
              </a:rPr>
              <a:t>Both Monthly and Quarterly Performance Scorecards share and include common key elements</a:t>
            </a:r>
          </a:p>
        </p:txBody>
      </p:sp>
      <p:sp>
        <p:nvSpPr>
          <p:cNvPr id="3" name="TextBox 2">
            <a:extLst>
              <a:ext uri="{FF2B5EF4-FFF2-40B4-BE49-F238E27FC236}">
                <a16:creationId xmlns:a16="http://schemas.microsoft.com/office/drawing/2014/main" id="{FBC82487-A714-382C-44EF-BC01925E4C94}"/>
              </a:ext>
            </a:extLst>
          </p:cNvPr>
          <p:cNvSpPr txBox="1"/>
          <p:nvPr/>
        </p:nvSpPr>
        <p:spPr>
          <a:xfrm>
            <a:off x="833437" y="2701545"/>
            <a:ext cx="10370104" cy="738664"/>
          </a:xfrm>
          <a:prstGeom prst="rect">
            <a:avLst/>
          </a:prstGeom>
          <a:noFill/>
          <a:ln w="12700">
            <a:solidFill>
              <a:srgbClr val="002060"/>
            </a:solidFill>
          </a:ln>
        </p:spPr>
        <p:txBody>
          <a:bodyPr wrap="square" numCol="3" rtlCol="0">
            <a:spAutoFit/>
          </a:bodyPr>
          <a:lstStyle/>
          <a:p>
            <a:pPr marL="285750" indent="-285750">
              <a:buFont typeface="Arial" panose="020B0604020202020204" pitchFamily="34" charset="0"/>
              <a:buChar char="•"/>
            </a:pPr>
            <a:r>
              <a:rPr lang="en-US" sz="1400">
                <a:latin typeface="Century Gothic" panose="020B0502020202020204" pitchFamily="34" charset="0"/>
              </a:rPr>
              <a:t>Performance Period</a:t>
            </a:r>
          </a:p>
          <a:p>
            <a:pPr marL="285750" indent="-285750">
              <a:buFont typeface="Arial" panose="020B0604020202020204" pitchFamily="34" charset="0"/>
              <a:buChar char="•"/>
            </a:pPr>
            <a:r>
              <a:rPr lang="en-US" sz="1400">
                <a:latin typeface="Century Gothic" panose="020B0502020202020204" pitchFamily="34" charset="0"/>
              </a:rPr>
              <a:t>Supplier Information</a:t>
            </a:r>
          </a:p>
          <a:p>
            <a:pPr marL="285750" indent="-285750">
              <a:buFont typeface="Arial" panose="020B0604020202020204" pitchFamily="34" charset="0"/>
              <a:buChar char="•"/>
            </a:pPr>
            <a:r>
              <a:rPr lang="en-US" sz="1400">
                <a:latin typeface="Century Gothic" panose="020B0502020202020204" pitchFamily="34" charset="0"/>
              </a:rPr>
              <a:t>Recipient Contact Details</a:t>
            </a:r>
          </a:p>
          <a:p>
            <a:pPr marL="285750" indent="-285750">
              <a:buFont typeface="Arial" panose="020B0604020202020204" pitchFamily="34" charset="0"/>
              <a:buChar char="•"/>
            </a:pPr>
            <a:r>
              <a:rPr lang="en-US" sz="1400">
                <a:latin typeface="Century Gothic" panose="020B0502020202020204" pitchFamily="34" charset="0"/>
              </a:rPr>
              <a:t>Metric Formulas</a:t>
            </a:r>
          </a:p>
          <a:p>
            <a:pPr marL="285750" indent="-285750">
              <a:buFont typeface="Arial" panose="020B0604020202020204" pitchFamily="34" charset="0"/>
              <a:buChar char="•"/>
            </a:pPr>
            <a:r>
              <a:rPr lang="en-US" sz="1400">
                <a:latin typeface="Century Gothic" panose="020B0502020202020204" pitchFamily="34" charset="0"/>
              </a:rPr>
              <a:t>Metric Explanations</a:t>
            </a:r>
          </a:p>
          <a:p>
            <a:pPr marL="285750" indent="-285750">
              <a:buFont typeface="Arial" panose="020B0604020202020204" pitchFamily="34" charset="0"/>
              <a:buChar char="•"/>
            </a:pPr>
            <a:r>
              <a:rPr lang="en-US" sz="1400">
                <a:latin typeface="Century Gothic" panose="020B0502020202020204" pitchFamily="34" charset="0"/>
              </a:rPr>
              <a:t>Performance Scores</a:t>
            </a:r>
          </a:p>
          <a:p>
            <a:pPr marL="285750" indent="-285750">
              <a:buFont typeface="Arial" panose="020B0604020202020204" pitchFamily="34" charset="0"/>
              <a:buChar char="•"/>
            </a:pPr>
            <a:r>
              <a:rPr lang="en-US" sz="1400">
                <a:latin typeface="Century Gothic" panose="020B0502020202020204" pitchFamily="34" charset="0"/>
              </a:rPr>
              <a:t>Performance Classifications</a:t>
            </a:r>
          </a:p>
          <a:p>
            <a:pPr marL="285750" indent="-285750">
              <a:buFont typeface="Arial" panose="020B0604020202020204" pitchFamily="34" charset="0"/>
              <a:buChar char="•"/>
            </a:pPr>
            <a:r>
              <a:rPr lang="en-US" sz="1400">
                <a:latin typeface="Century Gothic" panose="020B0502020202020204" pitchFamily="34" charset="0"/>
              </a:rPr>
              <a:t>Report Run/Refresh Date</a:t>
            </a:r>
          </a:p>
          <a:p>
            <a:pPr marL="285750" indent="-285750">
              <a:buFont typeface="Arial" panose="020B0604020202020204" pitchFamily="34" charset="0"/>
              <a:buChar char="•"/>
            </a:pPr>
            <a:r>
              <a:rPr lang="en-US" sz="1400">
                <a:latin typeface="Century Gothic" panose="020B0502020202020204" pitchFamily="34" charset="0"/>
              </a:rPr>
              <a:t>Non-conformance Details</a:t>
            </a:r>
          </a:p>
        </p:txBody>
      </p:sp>
      <p:sp>
        <p:nvSpPr>
          <p:cNvPr id="10" name="Text Placeholder 2">
            <a:extLst>
              <a:ext uri="{FF2B5EF4-FFF2-40B4-BE49-F238E27FC236}">
                <a16:creationId xmlns:a16="http://schemas.microsoft.com/office/drawing/2014/main" id="{A0357CD6-0FBD-56B0-07DB-B5A232808E7A}"/>
              </a:ext>
            </a:extLst>
          </p:cNvPr>
          <p:cNvSpPr txBox="1">
            <a:spLocks/>
          </p:cNvSpPr>
          <p:nvPr/>
        </p:nvSpPr>
        <p:spPr>
          <a:xfrm>
            <a:off x="529114" y="3600350"/>
            <a:ext cx="5157787" cy="452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600" b="1" u="sng" dirty="0">
                <a:latin typeface="Century Gothic" panose="020B0502020202020204" pitchFamily="34" charset="0"/>
                <a:ea typeface="ＭＳ Ｐゴシック" panose="020B0600070205080204" pitchFamily="34" charset="-128"/>
              </a:rPr>
              <a:t>Monthly Inclusions</a:t>
            </a:r>
          </a:p>
        </p:txBody>
      </p:sp>
      <p:sp>
        <p:nvSpPr>
          <p:cNvPr id="11" name="Content Placeholder 3">
            <a:extLst>
              <a:ext uri="{FF2B5EF4-FFF2-40B4-BE49-F238E27FC236}">
                <a16:creationId xmlns:a16="http://schemas.microsoft.com/office/drawing/2014/main" id="{6A88E31B-01FB-5EE1-07E0-A77479C89381}"/>
              </a:ext>
            </a:extLst>
          </p:cNvPr>
          <p:cNvSpPr txBox="1">
            <a:spLocks/>
          </p:cNvSpPr>
          <p:nvPr/>
        </p:nvSpPr>
        <p:spPr>
          <a:xfrm>
            <a:off x="833437" y="3935733"/>
            <a:ext cx="5084762" cy="1858917"/>
          </a:xfrm>
          <a:prstGeom prst="rect">
            <a:avLst/>
          </a:prstGeom>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Font typeface="Arial" panose="020B0604020202020204" pitchFamily="34" charset="0"/>
              <a:buNone/>
            </a:pPr>
            <a:r>
              <a:rPr lang="en-US" altLang="en-US" sz="1800" i="1" u="sng" dirty="0">
                <a:latin typeface="Century Gothic" panose="020B0502020202020204" pitchFamily="34" charset="0"/>
                <a:ea typeface="ＭＳ Ｐゴシック" panose="020B0600070205080204" pitchFamily="34" charset="-128"/>
              </a:rPr>
              <a:t>All</a:t>
            </a:r>
            <a:r>
              <a:rPr lang="en-US" altLang="en-US" sz="1800" dirty="0">
                <a:latin typeface="Century Gothic" panose="020B0502020202020204" pitchFamily="34" charset="0"/>
                <a:ea typeface="ＭＳ Ｐゴシック" panose="020B0600070205080204" pitchFamily="34" charset="-128"/>
              </a:rPr>
              <a:t> Delivery &amp; Quality transaction details for any month with scoring activity.</a:t>
            </a:r>
          </a:p>
          <a:p>
            <a:pPr fontAlgn="base">
              <a:spcAft>
                <a:spcPct val="0"/>
              </a:spcAft>
            </a:pPr>
            <a:r>
              <a:rPr lang="en-US" altLang="en-US" sz="1500" dirty="0">
                <a:latin typeface="Century Gothic" panose="020B0502020202020204" pitchFamily="34" charset="0"/>
                <a:ea typeface="ＭＳ Ｐゴシック" panose="020B0600070205080204" pitchFamily="34" charset="-128"/>
              </a:rPr>
              <a:t>All material Goods Receipts</a:t>
            </a:r>
          </a:p>
          <a:p>
            <a:pPr lvl="1" fontAlgn="base">
              <a:spcAft>
                <a:spcPct val="0"/>
              </a:spcAft>
            </a:pPr>
            <a:r>
              <a:rPr lang="en-US" altLang="en-US" sz="1500" dirty="0">
                <a:latin typeface="Century Gothic" panose="020B0502020202020204" pitchFamily="34" charset="0"/>
                <a:ea typeface="ＭＳ Ｐゴシック" panose="020B0600070205080204" pitchFamily="34" charset="-128"/>
              </a:rPr>
              <a:t>Part &amp; Line-Item Delivery status</a:t>
            </a:r>
          </a:p>
          <a:p>
            <a:pPr lvl="1" fontAlgn="base">
              <a:spcAft>
                <a:spcPct val="0"/>
              </a:spcAft>
            </a:pPr>
            <a:r>
              <a:rPr lang="en-US" altLang="en-US" sz="1500" dirty="0">
                <a:latin typeface="Century Gothic" panose="020B0502020202020204" pitchFamily="34" charset="0"/>
                <a:ea typeface="ＭＳ Ｐゴシック" panose="020B0600070205080204" pitchFamily="34" charset="-128"/>
              </a:rPr>
              <a:t>Full purchasing details</a:t>
            </a:r>
          </a:p>
          <a:p>
            <a:pPr fontAlgn="base">
              <a:spcAft>
                <a:spcPct val="0"/>
              </a:spcAft>
            </a:pPr>
            <a:r>
              <a:rPr lang="en-US" altLang="en-US" sz="1500" dirty="0">
                <a:latin typeface="Century Gothic" panose="020B0502020202020204" pitchFamily="34" charset="0"/>
                <a:ea typeface="ＭＳ Ｐゴシック" panose="020B0600070205080204" pitchFamily="34" charset="-128"/>
              </a:rPr>
              <a:t>Aging PO Items</a:t>
            </a:r>
          </a:p>
          <a:p>
            <a:pPr lvl="1" fontAlgn="base">
              <a:spcAft>
                <a:spcPct val="0"/>
              </a:spcAft>
            </a:pPr>
            <a:r>
              <a:rPr lang="en-US" altLang="en-US" sz="1500" dirty="0">
                <a:latin typeface="Century Gothic" panose="020B0502020202020204" pitchFamily="34" charset="0"/>
                <a:ea typeface="ＭＳ Ｐゴシック" panose="020B0600070205080204" pitchFamily="34" charset="-128"/>
              </a:rPr>
              <a:t>Deemed “Late” had they been received</a:t>
            </a:r>
          </a:p>
          <a:p>
            <a:pPr fontAlgn="base">
              <a:spcAft>
                <a:spcPct val="0"/>
              </a:spcAft>
            </a:pPr>
            <a:r>
              <a:rPr lang="en-US" altLang="en-US" sz="1500" dirty="0">
                <a:latin typeface="Century Gothic" panose="020B0502020202020204" pitchFamily="34" charset="0"/>
                <a:ea typeface="ＭＳ Ｐゴシック" panose="020B0600070205080204" pitchFamily="34" charset="-128"/>
              </a:rPr>
              <a:t>Quality Notification Details</a:t>
            </a:r>
            <a:endParaRPr lang="en-US" sz="1500" dirty="0">
              <a:latin typeface="Century Gothic" panose="020B0502020202020204" pitchFamily="34" charset="0"/>
            </a:endParaRPr>
          </a:p>
        </p:txBody>
      </p:sp>
      <p:sp>
        <p:nvSpPr>
          <p:cNvPr id="12" name="Text Placeholder 4">
            <a:extLst>
              <a:ext uri="{FF2B5EF4-FFF2-40B4-BE49-F238E27FC236}">
                <a16:creationId xmlns:a16="http://schemas.microsoft.com/office/drawing/2014/main" id="{85EC6CDE-01E9-BBC4-A9B2-D6D03BD62398}"/>
              </a:ext>
            </a:extLst>
          </p:cNvPr>
          <p:cNvSpPr txBox="1">
            <a:spLocks/>
          </p:cNvSpPr>
          <p:nvPr/>
        </p:nvSpPr>
        <p:spPr>
          <a:xfrm>
            <a:off x="6166471" y="3582722"/>
            <a:ext cx="5183188" cy="4524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600" b="1" u="sng" dirty="0">
                <a:latin typeface="Century Gothic" panose="020B0502020202020204" pitchFamily="34" charset="0"/>
                <a:ea typeface="ＭＳ Ｐゴシック" panose="020B0600070205080204" pitchFamily="34" charset="-128"/>
              </a:rPr>
              <a:t>Quarterly Inclusions</a:t>
            </a:r>
          </a:p>
        </p:txBody>
      </p:sp>
      <p:sp>
        <p:nvSpPr>
          <p:cNvPr id="13" name="Content Placeholder 5">
            <a:extLst>
              <a:ext uri="{FF2B5EF4-FFF2-40B4-BE49-F238E27FC236}">
                <a16:creationId xmlns:a16="http://schemas.microsoft.com/office/drawing/2014/main" id="{D85C6702-F90B-2EEB-A7F3-DD741D78E9F2}"/>
              </a:ext>
            </a:extLst>
          </p:cNvPr>
          <p:cNvSpPr txBox="1">
            <a:spLocks/>
          </p:cNvSpPr>
          <p:nvPr/>
        </p:nvSpPr>
        <p:spPr>
          <a:xfrm>
            <a:off x="6298736" y="3935732"/>
            <a:ext cx="4918658" cy="1858918"/>
          </a:xfrm>
          <a:prstGeom prst="rect">
            <a:avLst/>
          </a:prstGeom>
          <a:ln>
            <a:solidFill>
              <a:schemeClr val="tx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Font typeface="Arial" panose="020B0604020202020204" pitchFamily="34" charset="0"/>
              <a:buNone/>
            </a:pPr>
            <a:r>
              <a:rPr lang="en-US" altLang="en-US" sz="1600" i="1" u="sng" dirty="0">
                <a:latin typeface="Century Gothic" panose="020B0502020202020204" pitchFamily="34" charset="0"/>
                <a:ea typeface="ＭＳ Ｐゴシック" panose="020B0600070205080204" pitchFamily="34" charset="-128"/>
              </a:rPr>
              <a:t>Only</a:t>
            </a:r>
            <a:r>
              <a:rPr lang="en-US" altLang="en-US" sz="1600" dirty="0">
                <a:latin typeface="Century Gothic" panose="020B0502020202020204" pitchFamily="34" charset="0"/>
                <a:ea typeface="ＭＳ Ｐゴシック" panose="020B0600070205080204" pitchFamily="34" charset="-128"/>
              </a:rPr>
              <a:t> non-conformance transactions during any given quarter.</a:t>
            </a:r>
          </a:p>
          <a:p>
            <a:pPr fontAlgn="base">
              <a:spcAft>
                <a:spcPct val="0"/>
              </a:spcAft>
            </a:pPr>
            <a:r>
              <a:rPr lang="en-US" altLang="en-US" sz="1400" dirty="0">
                <a:latin typeface="Century Gothic" panose="020B0502020202020204" pitchFamily="34" charset="0"/>
                <a:ea typeface="ＭＳ Ｐゴシック" panose="020B0600070205080204" pitchFamily="34" charset="-128"/>
              </a:rPr>
              <a:t>Monthly &amp; Quarterly scores/graphics</a:t>
            </a:r>
          </a:p>
          <a:p>
            <a:pPr fontAlgn="base">
              <a:spcAft>
                <a:spcPct val="0"/>
              </a:spcAft>
            </a:pPr>
            <a:r>
              <a:rPr lang="en-US" altLang="en-US" sz="1400" dirty="0">
                <a:latin typeface="Century Gothic" panose="020B0502020202020204" pitchFamily="34" charset="0"/>
                <a:ea typeface="ＭＳ Ｐゴシック" panose="020B0600070205080204" pitchFamily="34" charset="-128"/>
              </a:rPr>
              <a:t>Quarterly transaction totals (e.g., # Deliveries, QNs)</a:t>
            </a:r>
          </a:p>
          <a:p>
            <a:pPr fontAlgn="base">
              <a:spcAft>
                <a:spcPct val="0"/>
              </a:spcAft>
            </a:pPr>
            <a:r>
              <a:rPr lang="en-US" altLang="en-US" sz="1400" dirty="0">
                <a:latin typeface="Century Gothic" panose="020B0502020202020204" pitchFamily="34" charset="0"/>
                <a:ea typeface="ＭＳ Ｐゴシック" panose="020B0600070205080204" pitchFamily="34" charset="-128"/>
              </a:rPr>
              <a:t>Expanded Delivery analysis (e.g., Average Days Early/Late)</a:t>
            </a:r>
          </a:p>
          <a:p>
            <a:pPr fontAlgn="base">
              <a:spcAft>
                <a:spcPct val="0"/>
              </a:spcAft>
            </a:pPr>
            <a:r>
              <a:rPr lang="en-US" altLang="en-US" sz="1400" dirty="0">
                <a:latin typeface="Century Gothic" panose="020B0502020202020204" pitchFamily="34" charset="0"/>
                <a:ea typeface="ＭＳ Ｐゴシック" panose="020B0600070205080204" pitchFamily="34" charset="-128"/>
              </a:rPr>
              <a:t>Rolling 12-month scores/graphics</a:t>
            </a: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35324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latin typeface="Century Gothic" panose="020B0502020202020204" pitchFamily="34" charset="0"/>
              </a:rPr>
              <a:t>Growth &amp; Maturation</a:t>
            </a:r>
          </a:p>
          <a:p>
            <a:pPr marL="0" indent="0" algn="ctr">
              <a:buNone/>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065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7" y="1121264"/>
            <a:ext cx="10525125" cy="677108"/>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Significant Milestones</a:t>
            </a:r>
          </a:p>
          <a:p>
            <a:pPr marL="0" indent="0" fontAlgn="base">
              <a:spcAft>
                <a:spcPct val="0"/>
              </a:spcAft>
              <a:buNone/>
            </a:pPr>
            <a:r>
              <a:rPr lang="en-US" altLang="en-US" sz="1800">
                <a:latin typeface="Century Gothic" panose="020B0502020202020204" pitchFamily="34" charset="0"/>
                <a:ea typeface="ＭＳ Ｐゴシック" panose="020B0600070205080204" pitchFamily="34" charset="-128"/>
              </a:rPr>
              <a:t>After a successful pilot, the SPP expanded both scope and structure.</a:t>
            </a:r>
          </a:p>
        </p:txBody>
      </p:sp>
      <p:sp>
        <p:nvSpPr>
          <p:cNvPr id="3" name="Freeform 5">
            <a:extLst>
              <a:ext uri="{FF2B5EF4-FFF2-40B4-BE49-F238E27FC236}">
                <a16:creationId xmlns:a16="http://schemas.microsoft.com/office/drawing/2014/main" id="{6DD4EC85-C6DC-795A-EA9F-C3390111693A}"/>
              </a:ext>
            </a:extLst>
          </p:cNvPr>
          <p:cNvSpPr/>
          <p:nvPr/>
        </p:nvSpPr>
        <p:spPr>
          <a:xfrm>
            <a:off x="2276475" y="1775341"/>
            <a:ext cx="878492"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1">
              <a:lumMod val="50000"/>
              <a:alpha val="50000"/>
            </a:schemeClr>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dirty="0"/>
          </a:p>
          <a:p>
            <a:pPr algn="ctr" defTabSz="711200" eaLnBrk="1" hangingPunct="1">
              <a:lnSpc>
                <a:spcPct val="90000"/>
              </a:lnSpc>
              <a:spcAft>
                <a:spcPct val="35000"/>
              </a:spcAft>
              <a:defRPr/>
            </a:pPr>
            <a:r>
              <a:rPr lang="en-US" sz="1600" b="1" dirty="0"/>
              <a:t>2007-2009</a:t>
            </a:r>
          </a:p>
        </p:txBody>
      </p:sp>
      <p:sp>
        <p:nvSpPr>
          <p:cNvPr id="4" name="Freeform 6">
            <a:extLst>
              <a:ext uri="{FF2B5EF4-FFF2-40B4-BE49-F238E27FC236}">
                <a16:creationId xmlns:a16="http://schemas.microsoft.com/office/drawing/2014/main" id="{BD40FBF0-7F29-81F4-E47A-17D5F58029D7}"/>
              </a:ext>
            </a:extLst>
          </p:cNvPr>
          <p:cNvSpPr/>
          <p:nvPr/>
        </p:nvSpPr>
        <p:spPr>
          <a:xfrm>
            <a:off x="3154966" y="1775341"/>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dirty="0"/>
              <a:t>Developed supplier evaluation roadmap &amp; identify SAP solution</a:t>
            </a:r>
          </a:p>
          <a:p>
            <a:pPr marL="114300" lvl="1" indent="-114300" defTabSz="622300" eaLnBrk="1" hangingPunct="1">
              <a:lnSpc>
                <a:spcPct val="90000"/>
              </a:lnSpc>
              <a:spcAft>
                <a:spcPct val="15000"/>
              </a:spcAft>
              <a:buFontTx/>
              <a:buChar char="••"/>
              <a:defRPr/>
            </a:pPr>
            <a:r>
              <a:rPr lang="en-US" sz="1400" dirty="0"/>
              <a:t>Piloted 20 Suppliers and distribute first Supplier Performance Scorecards</a:t>
            </a:r>
          </a:p>
          <a:p>
            <a:pPr marL="114300" lvl="1" indent="-114300" defTabSz="622300" eaLnBrk="1" hangingPunct="1">
              <a:lnSpc>
                <a:spcPct val="90000"/>
              </a:lnSpc>
              <a:spcAft>
                <a:spcPct val="15000"/>
              </a:spcAft>
              <a:buFontTx/>
              <a:buChar char="••"/>
              <a:defRPr/>
            </a:pPr>
            <a:r>
              <a:rPr lang="en-US" sz="1400" dirty="0"/>
              <a:t>Established SPP Governance Board, system enhancement, rolled out to organization</a:t>
            </a:r>
          </a:p>
        </p:txBody>
      </p:sp>
      <p:sp>
        <p:nvSpPr>
          <p:cNvPr id="6" name="Freeform 5">
            <a:extLst>
              <a:ext uri="{FF2B5EF4-FFF2-40B4-BE49-F238E27FC236}">
                <a16:creationId xmlns:a16="http://schemas.microsoft.com/office/drawing/2014/main" id="{A23FAEC4-DF17-0783-577E-A7763AA3BAB4}"/>
              </a:ext>
            </a:extLst>
          </p:cNvPr>
          <p:cNvSpPr/>
          <p:nvPr/>
        </p:nvSpPr>
        <p:spPr>
          <a:xfrm>
            <a:off x="2276474" y="2750207"/>
            <a:ext cx="878493"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1">
              <a:lumMod val="50000"/>
              <a:alpha val="60000"/>
            </a:schemeClr>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dirty="0"/>
          </a:p>
          <a:p>
            <a:pPr algn="ctr" defTabSz="711200" eaLnBrk="1" hangingPunct="1">
              <a:lnSpc>
                <a:spcPct val="90000"/>
              </a:lnSpc>
              <a:spcAft>
                <a:spcPct val="35000"/>
              </a:spcAft>
              <a:defRPr/>
            </a:pPr>
            <a:r>
              <a:rPr lang="en-US" sz="1600" b="1" dirty="0"/>
              <a:t>2010-2012</a:t>
            </a:r>
          </a:p>
        </p:txBody>
      </p:sp>
      <p:sp>
        <p:nvSpPr>
          <p:cNvPr id="7" name="Freeform 6">
            <a:extLst>
              <a:ext uri="{FF2B5EF4-FFF2-40B4-BE49-F238E27FC236}">
                <a16:creationId xmlns:a16="http://schemas.microsoft.com/office/drawing/2014/main" id="{CF4460CE-9F0B-4F74-E7BA-3B2909C5C8A9}"/>
              </a:ext>
            </a:extLst>
          </p:cNvPr>
          <p:cNvSpPr/>
          <p:nvPr/>
        </p:nvSpPr>
        <p:spPr>
          <a:xfrm>
            <a:off x="3154966" y="2750207"/>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a:t>Updated program parameters following extended trend analysis</a:t>
            </a:r>
          </a:p>
          <a:p>
            <a:pPr marL="114300" lvl="1" indent="-114300" defTabSz="622300" eaLnBrk="1" hangingPunct="1">
              <a:lnSpc>
                <a:spcPct val="90000"/>
              </a:lnSpc>
              <a:spcAft>
                <a:spcPct val="15000"/>
              </a:spcAft>
              <a:buFontTx/>
              <a:buChar char="••"/>
              <a:defRPr/>
            </a:pPr>
            <a:r>
              <a:rPr lang="en-US" sz="1400"/>
              <a:t>Expanded program breadth to include additional GA business units</a:t>
            </a:r>
          </a:p>
          <a:p>
            <a:pPr marL="114300" lvl="1" indent="-114300" defTabSz="622300">
              <a:lnSpc>
                <a:spcPct val="90000"/>
              </a:lnSpc>
              <a:spcAft>
                <a:spcPct val="15000"/>
              </a:spcAft>
              <a:buFontTx/>
              <a:buChar char="••"/>
              <a:defRPr/>
            </a:pPr>
            <a:r>
              <a:rPr lang="en-US" sz="1400"/>
              <a:t>Implemented Supplier Performance classifications and benchmarks</a:t>
            </a:r>
          </a:p>
        </p:txBody>
      </p:sp>
      <p:sp>
        <p:nvSpPr>
          <p:cNvPr id="9" name="Freeform 5">
            <a:extLst>
              <a:ext uri="{FF2B5EF4-FFF2-40B4-BE49-F238E27FC236}">
                <a16:creationId xmlns:a16="http://schemas.microsoft.com/office/drawing/2014/main" id="{F26B9ABB-2517-EFA9-DC21-84F9FC713A1F}"/>
              </a:ext>
            </a:extLst>
          </p:cNvPr>
          <p:cNvSpPr/>
          <p:nvPr/>
        </p:nvSpPr>
        <p:spPr>
          <a:xfrm>
            <a:off x="2276473" y="3725072"/>
            <a:ext cx="878494"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1">
              <a:lumMod val="50000"/>
              <a:alpha val="70000"/>
            </a:schemeClr>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a:p>
          <a:p>
            <a:pPr algn="ctr" defTabSz="711200" eaLnBrk="1" hangingPunct="1">
              <a:lnSpc>
                <a:spcPct val="90000"/>
              </a:lnSpc>
              <a:spcAft>
                <a:spcPct val="35000"/>
              </a:spcAft>
              <a:defRPr/>
            </a:pPr>
            <a:r>
              <a:rPr lang="en-US" sz="1600" b="1"/>
              <a:t>2013-2015</a:t>
            </a:r>
          </a:p>
        </p:txBody>
      </p:sp>
      <p:sp>
        <p:nvSpPr>
          <p:cNvPr id="10" name="Freeform 6">
            <a:extLst>
              <a:ext uri="{FF2B5EF4-FFF2-40B4-BE49-F238E27FC236}">
                <a16:creationId xmlns:a16="http://schemas.microsoft.com/office/drawing/2014/main" id="{16DDD255-C68C-5817-6CFF-3217B7D14E15}"/>
              </a:ext>
            </a:extLst>
          </p:cNvPr>
          <p:cNvSpPr/>
          <p:nvPr/>
        </p:nvSpPr>
        <p:spPr>
          <a:xfrm>
            <a:off x="3154966" y="3725072"/>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a:t>Identified first award candidates for top performing Suppliers</a:t>
            </a:r>
          </a:p>
          <a:p>
            <a:pPr marL="114300" lvl="1" indent="-114300" defTabSz="622300" eaLnBrk="1" hangingPunct="1">
              <a:lnSpc>
                <a:spcPct val="90000"/>
              </a:lnSpc>
              <a:spcAft>
                <a:spcPct val="15000"/>
              </a:spcAft>
              <a:buFontTx/>
              <a:buChar char="••"/>
              <a:defRPr/>
            </a:pPr>
            <a:r>
              <a:rPr lang="en-US" sz="1400"/>
              <a:t>Created management dashboard to track long-term performance</a:t>
            </a:r>
          </a:p>
          <a:p>
            <a:pPr marL="114300" lvl="1" indent="-114300" defTabSz="622300">
              <a:lnSpc>
                <a:spcPct val="90000"/>
              </a:lnSpc>
              <a:spcAft>
                <a:spcPct val="15000"/>
              </a:spcAft>
              <a:buFontTx/>
              <a:buChar char="••"/>
              <a:defRPr/>
            </a:pPr>
            <a:r>
              <a:rPr lang="en-US" sz="1400"/>
              <a:t>EMS Supply Chain Council representation, 1</a:t>
            </a:r>
            <a:r>
              <a:rPr lang="en-US" sz="1400" baseline="30000"/>
              <a:t>st</a:t>
            </a:r>
            <a:r>
              <a:rPr lang="en-US" sz="1400"/>
              <a:t> &amp; 2</a:t>
            </a:r>
            <a:r>
              <a:rPr lang="en-US" sz="1400" baseline="30000"/>
              <a:t>nd</a:t>
            </a:r>
            <a:r>
              <a:rPr lang="en-US" sz="1400"/>
              <a:t> Supplier Days</a:t>
            </a:r>
          </a:p>
        </p:txBody>
      </p:sp>
      <p:sp>
        <p:nvSpPr>
          <p:cNvPr id="11" name="Freeform 5">
            <a:extLst>
              <a:ext uri="{FF2B5EF4-FFF2-40B4-BE49-F238E27FC236}">
                <a16:creationId xmlns:a16="http://schemas.microsoft.com/office/drawing/2014/main" id="{0B7EA99D-B083-D7DD-A7EA-2751F3EECB10}"/>
              </a:ext>
            </a:extLst>
          </p:cNvPr>
          <p:cNvSpPr/>
          <p:nvPr/>
        </p:nvSpPr>
        <p:spPr>
          <a:xfrm>
            <a:off x="2276472" y="4711895"/>
            <a:ext cx="878495"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1">
              <a:lumMod val="50000"/>
              <a:alpha val="80000"/>
            </a:schemeClr>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a:p>
          <a:p>
            <a:pPr algn="ctr" defTabSz="711200" eaLnBrk="1" hangingPunct="1">
              <a:lnSpc>
                <a:spcPct val="90000"/>
              </a:lnSpc>
              <a:spcAft>
                <a:spcPct val="35000"/>
              </a:spcAft>
              <a:defRPr/>
            </a:pPr>
            <a:r>
              <a:rPr lang="en-US" sz="1600" b="1"/>
              <a:t>2016-2018</a:t>
            </a:r>
          </a:p>
        </p:txBody>
      </p:sp>
      <p:sp>
        <p:nvSpPr>
          <p:cNvPr id="12" name="Freeform 6">
            <a:extLst>
              <a:ext uri="{FF2B5EF4-FFF2-40B4-BE49-F238E27FC236}">
                <a16:creationId xmlns:a16="http://schemas.microsoft.com/office/drawing/2014/main" id="{3EA546C3-31F4-05BF-38F6-8D4C7EF34C4F}"/>
              </a:ext>
            </a:extLst>
          </p:cNvPr>
          <p:cNvSpPr/>
          <p:nvPr/>
        </p:nvSpPr>
        <p:spPr>
          <a:xfrm>
            <a:off x="3154966" y="4711895"/>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a:t>Introduced dynamic dashboard for individual Supplier trend analysis</a:t>
            </a:r>
          </a:p>
          <a:p>
            <a:pPr marL="114300" lvl="1" indent="-114300" defTabSz="622300" eaLnBrk="1" hangingPunct="1">
              <a:lnSpc>
                <a:spcPct val="90000"/>
              </a:lnSpc>
              <a:spcAft>
                <a:spcPct val="15000"/>
              </a:spcAft>
              <a:buFontTx/>
              <a:buChar char="••"/>
              <a:defRPr/>
            </a:pPr>
            <a:r>
              <a:rPr lang="en-US" sz="1400"/>
              <a:t>Expanded membership, tightened operations, increased SPP staffing</a:t>
            </a:r>
          </a:p>
          <a:p>
            <a:pPr marL="114300" lvl="1" indent="-114300" defTabSz="622300" eaLnBrk="1" hangingPunct="1">
              <a:lnSpc>
                <a:spcPct val="90000"/>
              </a:lnSpc>
              <a:spcAft>
                <a:spcPct val="15000"/>
              </a:spcAft>
              <a:buFontTx/>
              <a:buChar char="••"/>
              <a:defRPr/>
            </a:pPr>
            <a:r>
              <a:rPr lang="en-US" sz="1400"/>
              <a:t>Created internal program Performance Bulletins, 3</a:t>
            </a:r>
            <a:r>
              <a:rPr lang="en-US" sz="1400" baseline="30000"/>
              <a:t>rd</a:t>
            </a:r>
            <a:r>
              <a:rPr lang="en-US" sz="1400"/>
              <a:t> &amp; 4</a:t>
            </a:r>
            <a:r>
              <a:rPr lang="en-US" sz="1400" baseline="30000"/>
              <a:t>th</a:t>
            </a:r>
            <a:r>
              <a:rPr lang="en-US" sz="1400"/>
              <a:t> Supplier Days</a:t>
            </a:r>
          </a:p>
        </p:txBody>
      </p:sp>
    </p:spTree>
    <p:extLst>
      <p:ext uri="{BB962C8B-B14F-4D97-AF65-F5344CB8AC3E}">
        <p14:creationId xmlns:p14="http://schemas.microsoft.com/office/powerpoint/2010/main" val="175684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7" y="1109689"/>
            <a:ext cx="10525125" cy="677108"/>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Significant Milestones</a:t>
            </a:r>
          </a:p>
          <a:p>
            <a:pPr marL="0" indent="0" fontAlgn="base">
              <a:spcAft>
                <a:spcPct val="0"/>
              </a:spcAft>
              <a:buNone/>
            </a:pPr>
            <a:r>
              <a:rPr lang="en-US" altLang="en-US" sz="1800">
                <a:latin typeface="Century Gothic" panose="020B0502020202020204" pitchFamily="34" charset="0"/>
                <a:ea typeface="ＭＳ Ｐゴシック" panose="020B0600070205080204" pitchFamily="34" charset="-128"/>
              </a:rPr>
              <a:t>The SPP has steadily matured to become a core GA program.</a:t>
            </a:r>
          </a:p>
        </p:txBody>
      </p:sp>
      <p:sp>
        <p:nvSpPr>
          <p:cNvPr id="3" name="Freeform 5">
            <a:extLst>
              <a:ext uri="{FF2B5EF4-FFF2-40B4-BE49-F238E27FC236}">
                <a16:creationId xmlns:a16="http://schemas.microsoft.com/office/drawing/2014/main" id="{B5659667-672F-C872-CFAB-7467315A94BD}"/>
              </a:ext>
            </a:extLst>
          </p:cNvPr>
          <p:cNvSpPr/>
          <p:nvPr/>
        </p:nvSpPr>
        <p:spPr>
          <a:xfrm>
            <a:off x="2276475" y="1775341"/>
            <a:ext cx="878492"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1">
              <a:lumMod val="50000"/>
              <a:alpha val="80000"/>
            </a:schemeClr>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a:p>
          <a:p>
            <a:pPr algn="ctr" defTabSz="711200" eaLnBrk="1" hangingPunct="1">
              <a:lnSpc>
                <a:spcPct val="90000"/>
              </a:lnSpc>
              <a:spcAft>
                <a:spcPct val="35000"/>
              </a:spcAft>
              <a:defRPr/>
            </a:pPr>
            <a:r>
              <a:rPr lang="en-US" sz="1600" b="1"/>
              <a:t>2019-2020</a:t>
            </a:r>
          </a:p>
        </p:txBody>
      </p:sp>
      <p:sp>
        <p:nvSpPr>
          <p:cNvPr id="4" name="Freeform 6">
            <a:extLst>
              <a:ext uri="{FF2B5EF4-FFF2-40B4-BE49-F238E27FC236}">
                <a16:creationId xmlns:a16="http://schemas.microsoft.com/office/drawing/2014/main" id="{611F85FA-3F3F-18F4-1D86-5E210C2BACFD}"/>
              </a:ext>
            </a:extLst>
          </p:cNvPr>
          <p:cNvSpPr/>
          <p:nvPr/>
        </p:nvSpPr>
        <p:spPr>
          <a:xfrm>
            <a:off x="3154966" y="1775341"/>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a:t>Identified requirements, configured system, and tested custom platform</a:t>
            </a:r>
          </a:p>
          <a:p>
            <a:pPr marL="114300" lvl="1" indent="-114300" defTabSz="622300" eaLnBrk="1" hangingPunct="1">
              <a:lnSpc>
                <a:spcPct val="90000"/>
              </a:lnSpc>
              <a:spcAft>
                <a:spcPct val="15000"/>
              </a:spcAft>
              <a:buFontTx/>
              <a:buChar char="••"/>
              <a:defRPr/>
            </a:pPr>
            <a:r>
              <a:rPr lang="en-US" sz="1400"/>
              <a:t>Considered default participant in GA audits (internal/external)</a:t>
            </a:r>
          </a:p>
          <a:p>
            <a:pPr marL="114300" lvl="1" indent="-114300" defTabSz="622300" eaLnBrk="1" hangingPunct="1">
              <a:lnSpc>
                <a:spcPct val="90000"/>
              </a:lnSpc>
              <a:spcAft>
                <a:spcPct val="15000"/>
              </a:spcAft>
              <a:buFontTx/>
              <a:buChar char="••"/>
              <a:defRPr/>
            </a:pPr>
            <a:r>
              <a:rPr lang="en-US" sz="1400"/>
              <a:t>Revamped of Performance Scorecard language/layout for new metrics</a:t>
            </a:r>
          </a:p>
        </p:txBody>
      </p:sp>
      <p:sp>
        <p:nvSpPr>
          <p:cNvPr id="6" name="Freeform 5">
            <a:extLst>
              <a:ext uri="{FF2B5EF4-FFF2-40B4-BE49-F238E27FC236}">
                <a16:creationId xmlns:a16="http://schemas.microsoft.com/office/drawing/2014/main" id="{85AD16CA-9492-189D-25E2-3B8E9DC30204}"/>
              </a:ext>
            </a:extLst>
          </p:cNvPr>
          <p:cNvSpPr/>
          <p:nvPr/>
        </p:nvSpPr>
        <p:spPr>
          <a:xfrm>
            <a:off x="2276474" y="2750207"/>
            <a:ext cx="878493"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1">
              <a:lumMod val="50000"/>
              <a:alpha val="90000"/>
            </a:schemeClr>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a:p>
          <a:p>
            <a:pPr algn="ctr" defTabSz="711200" eaLnBrk="1" hangingPunct="1">
              <a:lnSpc>
                <a:spcPct val="90000"/>
              </a:lnSpc>
              <a:spcAft>
                <a:spcPct val="35000"/>
              </a:spcAft>
              <a:defRPr/>
            </a:pPr>
            <a:r>
              <a:rPr lang="en-US" sz="1600" b="1"/>
              <a:t>2021-2022</a:t>
            </a:r>
          </a:p>
        </p:txBody>
      </p:sp>
      <p:sp>
        <p:nvSpPr>
          <p:cNvPr id="7" name="Freeform 6">
            <a:extLst>
              <a:ext uri="{FF2B5EF4-FFF2-40B4-BE49-F238E27FC236}">
                <a16:creationId xmlns:a16="http://schemas.microsoft.com/office/drawing/2014/main" id="{9E516205-BD52-FA08-28A5-3DBFB695CD28}"/>
              </a:ext>
            </a:extLst>
          </p:cNvPr>
          <p:cNvSpPr/>
          <p:nvPr/>
        </p:nvSpPr>
        <p:spPr>
          <a:xfrm>
            <a:off x="3154966" y="2750207"/>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dirty="0"/>
              <a:t>New platform go live, increased report automation, 5</a:t>
            </a:r>
            <a:r>
              <a:rPr lang="en-US" sz="1400" baseline="30000" dirty="0"/>
              <a:t>th</a:t>
            </a:r>
            <a:r>
              <a:rPr lang="en-US" sz="1400" dirty="0"/>
              <a:t> Supplier Day &amp; 1</a:t>
            </a:r>
            <a:r>
              <a:rPr lang="en-US" sz="1400" baseline="30000" dirty="0"/>
              <a:t>st</a:t>
            </a:r>
            <a:r>
              <a:rPr lang="en-US" sz="1400" dirty="0"/>
              <a:t> virtual</a:t>
            </a:r>
          </a:p>
          <a:p>
            <a:pPr marL="114300" lvl="1" indent="-114300" defTabSz="622300" eaLnBrk="1" hangingPunct="1">
              <a:lnSpc>
                <a:spcPct val="90000"/>
              </a:lnSpc>
              <a:spcAft>
                <a:spcPct val="15000"/>
              </a:spcAft>
              <a:buFontTx/>
              <a:buChar char="••"/>
              <a:defRPr/>
            </a:pPr>
            <a:r>
              <a:rPr lang="en-US" sz="1400" dirty="0"/>
              <a:t>Began development of Power BI and revised offline dashboard offerings</a:t>
            </a:r>
          </a:p>
          <a:p>
            <a:pPr marL="114300" lvl="1" indent="-114300" defTabSz="622300">
              <a:lnSpc>
                <a:spcPct val="90000"/>
              </a:lnSpc>
              <a:spcAft>
                <a:spcPct val="15000"/>
              </a:spcAft>
              <a:buFontTx/>
              <a:buChar char="••"/>
              <a:defRPr/>
            </a:pPr>
            <a:r>
              <a:rPr lang="en-US" sz="1400" dirty="0"/>
              <a:t>First ever GA Supplier Award Luncheon, 6</a:t>
            </a:r>
            <a:r>
              <a:rPr lang="en-US" sz="1400" baseline="30000" dirty="0"/>
              <a:t>th</a:t>
            </a:r>
            <a:r>
              <a:rPr lang="en-US" sz="1400" dirty="0"/>
              <a:t> Supplier Day &amp; 2</a:t>
            </a:r>
            <a:r>
              <a:rPr lang="en-US" sz="1400" baseline="30000" dirty="0"/>
              <a:t>nd</a:t>
            </a:r>
            <a:r>
              <a:rPr lang="en-US" sz="1400" dirty="0"/>
              <a:t> virtual</a:t>
            </a:r>
          </a:p>
        </p:txBody>
      </p:sp>
      <p:sp>
        <p:nvSpPr>
          <p:cNvPr id="9" name="Freeform 5">
            <a:extLst>
              <a:ext uri="{FF2B5EF4-FFF2-40B4-BE49-F238E27FC236}">
                <a16:creationId xmlns:a16="http://schemas.microsoft.com/office/drawing/2014/main" id="{F37CF3F6-9A8A-B306-E89D-10E071769BBD}"/>
              </a:ext>
            </a:extLst>
          </p:cNvPr>
          <p:cNvSpPr/>
          <p:nvPr/>
        </p:nvSpPr>
        <p:spPr>
          <a:xfrm>
            <a:off x="2276473" y="3725072"/>
            <a:ext cx="878494"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1">
              <a:lumMod val="50000"/>
            </a:schemeClr>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a:p>
          <a:p>
            <a:pPr algn="ctr" defTabSz="711200" eaLnBrk="1" hangingPunct="1">
              <a:lnSpc>
                <a:spcPct val="90000"/>
              </a:lnSpc>
              <a:spcAft>
                <a:spcPct val="35000"/>
              </a:spcAft>
              <a:defRPr/>
            </a:pPr>
            <a:r>
              <a:rPr lang="en-US" sz="1600" b="1"/>
              <a:t>2023-2024</a:t>
            </a:r>
          </a:p>
        </p:txBody>
      </p:sp>
      <p:sp>
        <p:nvSpPr>
          <p:cNvPr id="10" name="Freeform 6">
            <a:extLst>
              <a:ext uri="{FF2B5EF4-FFF2-40B4-BE49-F238E27FC236}">
                <a16:creationId xmlns:a16="http://schemas.microsoft.com/office/drawing/2014/main" id="{4FFD4627-B460-4867-64ED-4BA7B6E0D73C}"/>
              </a:ext>
            </a:extLst>
          </p:cNvPr>
          <p:cNvSpPr/>
          <p:nvPr/>
        </p:nvSpPr>
        <p:spPr>
          <a:xfrm>
            <a:off x="3154966" y="3725072"/>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a:t>Introduce dynamic Power BI Performance Dashboards</a:t>
            </a:r>
          </a:p>
          <a:p>
            <a:pPr marL="114300" lvl="1" indent="-114300" defTabSz="622300" eaLnBrk="1" hangingPunct="1">
              <a:lnSpc>
                <a:spcPct val="90000"/>
              </a:lnSpc>
              <a:spcAft>
                <a:spcPct val="15000"/>
              </a:spcAft>
              <a:buFontTx/>
              <a:buChar char="••"/>
              <a:defRPr/>
            </a:pPr>
            <a:r>
              <a:rPr lang="en-US" sz="1400"/>
              <a:t>Launch of Supplier Performance Corrective Action Board (SPCAB)</a:t>
            </a:r>
          </a:p>
          <a:p>
            <a:pPr marL="114300" lvl="1" indent="-114300" defTabSz="622300" eaLnBrk="1" hangingPunct="1">
              <a:lnSpc>
                <a:spcPct val="90000"/>
              </a:lnSpc>
              <a:spcAft>
                <a:spcPct val="15000"/>
              </a:spcAft>
              <a:buFontTx/>
              <a:buChar char="••"/>
              <a:defRPr/>
            </a:pPr>
            <a:r>
              <a:rPr lang="en-US" sz="1400"/>
              <a:t>Second GA Supplier Award Luncheon, 7</a:t>
            </a:r>
            <a:r>
              <a:rPr lang="en-US" sz="1400" baseline="30000"/>
              <a:t>th</a:t>
            </a:r>
            <a:r>
              <a:rPr lang="en-US" sz="1400"/>
              <a:t> Supplier Day, membership expansion</a:t>
            </a:r>
          </a:p>
        </p:txBody>
      </p:sp>
      <p:sp>
        <p:nvSpPr>
          <p:cNvPr id="11" name="Freeform 5">
            <a:extLst>
              <a:ext uri="{FF2B5EF4-FFF2-40B4-BE49-F238E27FC236}">
                <a16:creationId xmlns:a16="http://schemas.microsoft.com/office/drawing/2014/main" id="{3DD1B39D-B700-8E58-D922-8286E579A8FD}"/>
              </a:ext>
            </a:extLst>
          </p:cNvPr>
          <p:cNvSpPr/>
          <p:nvPr/>
        </p:nvSpPr>
        <p:spPr>
          <a:xfrm>
            <a:off x="2276472" y="4711895"/>
            <a:ext cx="878495" cy="1142205"/>
          </a:xfrm>
          <a:custGeom>
            <a:avLst/>
            <a:gdLst>
              <a:gd name="connsiteX0" fmla="*/ 0 w 827290"/>
              <a:gd name="connsiteY0" fmla="*/ 0 h 579103"/>
              <a:gd name="connsiteX1" fmla="*/ 537739 w 827290"/>
              <a:gd name="connsiteY1" fmla="*/ 0 h 579103"/>
              <a:gd name="connsiteX2" fmla="*/ 827290 w 827290"/>
              <a:gd name="connsiteY2" fmla="*/ 289552 h 579103"/>
              <a:gd name="connsiteX3" fmla="*/ 537739 w 827290"/>
              <a:gd name="connsiteY3" fmla="*/ 579103 h 579103"/>
              <a:gd name="connsiteX4" fmla="*/ 0 w 827290"/>
              <a:gd name="connsiteY4" fmla="*/ 579103 h 579103"/>
              <a:gd name="connsiteX5" fmla="*/ 289552 w 827290"/>
              <a:gd name="connsiteY5" fmla="*/ 289552 h 579103"/>
              <a:gd name="connsiteX6" fmla="*/ 0 w 827290"/>
              <a:gd name="connsiteY6" fmla="*/ 0 h 5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290" h="579103">
                <a:moveTo>
                  <a:pt x="827289" y="0"/>
                </a:moveTo>
                <a:lnTo>
                  <a:pt x="827289" y="376417"/>
                </a:lnTo>
                <a:lnTo>
                  <a:pt x="413644" y="579103"/>
                </a:lnTo>
                <a:lnTo>
                  <a:pt x="1" y="376417"/>
                </a:lnTo>
                <a:lnTo>
                  <a:pt x="1" y="0"/>
                </a:lnTo>
                <a:lnTo>
                  <a:pt x="413644" y="202687"/>
                </a:lnTo>
                <a:lnTo>
                  <a:pt x="827289" y="0"/>
                </a:lnTo>
                <a:close/>
              </a:path>
            </a:pathLst>
          </a:custGeom>
          <a:solidFill>
            <a:schemeClr val="accent6"/>
          </a:solidFill>
          <a:ln w="12700">
            <a:solidFill>
              <a:srgbClr val="002060"/>
            </a:solidFill>
          </a:ln>
        </p:spPr>
        <p:style>
          <a:lnRef idx="1">
            <a:schemeClr val="accent1">
              <a:shade val="80000"/>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lIns="10161" tIns="299713" rIns="10160" bIns="299711" spcCol="1270" anchor="ctr"/>
          <a:lstStyle/>
          <a:p>
            <a:pPr algn="ctr" defTabSz="711200" eaLnBrk="1" hangingPunct="1">
              <a:lnSpc>
                <a:spcPct val="90000"/>
              </a:lnSpc>
              <a:spcAft>
                <a:spcPct val="35000"/>
              </a:spcAft>
              <a:defRPr/>
            </a:pPr>
            <a:endParaRPr lang="en-US" sz="1200"/>
          </a:p>
          <a:p>
            <a:pPr algn="ctr" defTabSz="711200" eaLnBrk="1" hangingPunct="1">
              <a:lnSpc>
                <a:spcPct val="90000"/>
              </a:lnSpc>
              <a:spcAft>
                <a:spcPct val="35000"/>
              </a:spcAft>
              <a:defRPr/>
            </a:pPr>
            <a:r>
              <a:rPr lang="en-US" sz="1600" b="1"/>
              <a:t>2025-2026</a:t>
            </a:r>
          </a:p>
        </p:txBody>
      </p:sp>
      <p:sp>
        <p:nvSpPr>
          <p:cNvPr id="12" name="Freeform 6">
            <a:extLst>
              <a:ext uri="{FF2B5EF4-FFF2-40B4-BE49-F238E27FC236}">
                <a16:creationId xmlns:a16="http://schemas.microsoft.com/office/drawing/2014/main" id="{FD3CC741-4340-E21F-FE6C-15B1D16060F3}"/>
              </a:ext>
            </a:extLst>
          </p:cNvPr>
          <p:cNvSpPr/>
          <p:nvPr/>
        </p:nvSpPr>
        <p:spPr>
          <a:xfrm>
            <a:off x="3154966" y="4711895"/>
            <a:ext cx="6583363" cy="753498"/>
          </a:xfrm>
          <a:custGeom>
            <a:avLst/>
            <a:gdLst>
              <a:gd name="connsiteX0" fmla="*/ 89625 w 537739"/>
              <a:gd name="connsiteY0" fmla="*/ 0 h 6583696"/>
              <a:gd name="connsiteX1" fmla="*/ 448114 w 537739"/>
              <a:gd name="connsiteY1" fmla="*/ 0 h 6583696"/>
              <a:gd name="connsiteX2" fmla="*/ 537739 w 537739"/>
              <a:gd name="connsiteY2" fmla="*/ 89625 h 6583696"/>
              <a:gd name="connsiteX3" fmla="*/ 537739 w 537739"/>
              <a:gd name="connsiteY3" fmla="*/ 6583696 h 6583696"/>
              <a:gd name="connsiteX4" fmla="*/ 537739 w 537739"/>
              <a:gd name="connsiteY4" fmla="*/ 6583696 h 6583696"/>
              <a:gd name="connsiteX5" fmla="*/ 0 w 537739"/>
              <a:gd name="connsiteY5" fmla="*/ 6583696 h 6583696"/>
              <a:gd name="connsiteX6" fmla="*/ 0 w 537739"/>
              <a:gd name="connsiteY6" fmla="*/ 6583696 h 6583696"/>
              <a:gd name="connsiteX7" fmla="*/ 0 w 537739"/>
              <a:gd name="connsiteY7" fmla="*/ 89625 h 6583696"/>
              <a:gd name="connsiteX8" fmla="*/ 89625 w 537739"/>
              <a:gd name="connsiteY8" fmla="*/ 0 h 658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739" h="6583696">
                <a:moveTo>
                  <a:pt x="537739" y="1097309"/>
                </a:moveTo>
                <a:lnTo>
                  <a:pt x="537739" y="5486387"/>
                </a:lnTo>
                <a:cubicBezTo>
                  <a:pt x="537739" y="6092416"/>
                  <a:pt x="534462" y="6583690"/>
                  <a:pt x="530419" y="6583690"/>
                </a:cubicBezTo>
                <a:lnTo>
                  <a:pt x="0" y="6583690"/>
                </a:lnTo>
                <a:lnTo>
                  <a:pt x="0" y="6583690"/>
                </a:lnTo>
                <a:lnTo>
                  <a:pt x="0" y="6"/>
                </a:lnTo>
                <a:lnTo>
                  <a:pt x="0" y="6"/>
                </a:lnTo>
                <a:lnTo>
                  <a:pt x="530419" y="6"/>
                </a:lnTo>
                <a:cubicBezTo>
                  <a:pt x="534462" y="6"/>
                  <a:pt x="537739" y="491280"/>
                  <a:pt x="537739" y="1097309"/>
                </a:cubicBezTo>
                <a:close/>
              </a:path>
            </a:pathLst>
          </a:custGeom>
          <a:ln w="12700">
            <a:solidFill>
              <a:srgbClr val="002060"/>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9569" tIns="35140" rIns="35140" bIns="35141" spcCol="1270" anchor="ctr"/>
          <a:lstStyle/>
          <a:p>
            <a:pPr marL="114300" lvl="1" indent="-114300" defTabSz="622300" eaLnBrk="1" hangingPunct="1">
              <a:lnSpc>
                <a:spcPct val="90000"/>
              </a:lnSpc>
              <a:spcAft>
                <a:spcPct val="15000"/>
              </a:spcAft>
              <a:buFontTx/>
              <a:buChar char="••"/>
              <a:defRPr/>
            </a:pPr>
            <a:r>
              <a:rPr lang="en-US" sz="1400" dirty="0"/>
              <a:t>Enhanced Supplier Risk Analysis platform</a:t>
            </a:r>
          </a:p>
          <a:p>
            <a:pPr marL="114300" lvl="1" indent="-114300" defTabSz="622300" eaLnBrk="1" hangingPunct="1">
              <a:lnSpc>
                <a:spcPct val="90000"/>
              </a:lnSpc>
              <a:spcAft>
                <a:spcPct val="15000"/>
              </a:spcAft>
              <a:buFontTx/>
              <a:buChar char="••"/>
              <a:defRPr/>
            </a:pPr>
            <a:r>
              <a:rPr lang="en-US" sz="1400" dirty="0"/>
              <a:t>Continued program development and membership growth</a:t>
            </a:r>
          </a:p>
          <a:p>
            <a:pPr marL="114300" lvl="1" indent="-114300" defTabSz="622300" eaLnBrk="1" hangingPunct="1">
              <a:lnSpc>
                <a:spcPct val="90000"/>
              </a:lnSpc>
              <a:spcAft>
                <a:spcPct val="15000"/>
              </a:spcAft>
              <a:buFontTx/>
              <a:buChar char="••"/>
              <a:defRPr/>
            </a:pPr>
            <a:r>
              <a:rPr lang="en-US" sz="1400" dirty="0"/>
              <a:t>Inclusion of auxiliary metrics to begin inclusion of Service Suppliers</a:t>
            </a:r>
          </a:p>
        </p:txBody>
      </p:sp>
    </p:spTree>
    <p:extLst>
      <p:ext uri="{BB962C8B-B14F-4D97-AF65-F5344CB8AC3E}">
        <p14:creationId xmlns:p14="http://schemas.microsoft.com/office/powerpoint/2010/main" val="213917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4" name="TextBox 13">
            <a:extLst>
              <a:ext uri="{FF2B5EF4-FFF2-40B4-BE49-F238E27FC236}">
                <a16:creationId xmlns:a16="http://schemas.microsoft.com/office/drawing/2014/main" id="{929C8184-3C31-EB42-D854-49F037FA9BB7}"/>
              </a:ext>
            </a:extLst>
          </p:cNvPr>
          <p:cNvSpPr txBox="1"/>
          <p:nvPr/>
        </p:nvSpPr>
        <p:spPr>
          <a:xfrm>
            <a:off x="833437" y="1109702"/>
            <a:ext cx="10525125" cy="677108"/>
          </a:xfrm>
          <a:prstGeom prst="rect">
            <a:avLst/>
          </a:prstGeom>
          <a:noFill/>
        </p:spPr>
        <p:txBody>
          <a:bodyPr wrap="square">
            <a:spAutoFit/>
          </a:bodyPr>
          <a:lstStyle/>
          <a:p>
            <a:pPr marL="0" indent="0" fontAlgn="base">
              <a:spcAft>
                <a:spcPct val="0"/>
              </a:spcAft>
              <a:buNone/>
            </a:pPr>
            <a:r>
              <a:rPr lang="en-US" altLang="en-US" sz="2000" b="1" u="sng">
                <a:latin typeface="Century Gothic" panose="020B0502020202020204" pitchFamily="34" charset="0"/>
                <a:ea typeface="ＭＳ Ｐゴシック" panose="020B0600070205080204" pitchFamily="34" charset="-128"/>
              </a:rPr>
              <a:t>Program Expansion</a:t>
            </a:r>
          </a:p>
          <a:p>
            <a:pPr marL="0" indent="0" fontAlgn="base">
              <a:spcAft>
                <a:spcPct val="0"/>
              </a:spcAft>
              <a:buNone/>
            </a:pPr>
            <a:r>
              <a:rPr lang="en-US" altLang="en-US" sz="1800">
                <a:latin typeface="Century Gothic" panose="020B0502020202020204" pitchFamily="34" charset="0"/>
                <a:ea typeface="ＭＳ Ｐゴシック" panose="020B0600070205080204" pitchFamily="34" charset="-128"/>
              </a:rPr>
              <a:t>The SPP continues to grow its coverage, contributions, and impact.</a:t>
            </a:r>
            <a:endParaRPr lang="en-US" sz="1800">
              <a:latin typeface="Century Gothic" panose="020B0502020202020204" pitchFamily="34" charset="0"/>
            </a:endParaRPr>
          </a:p>
        </p:txBody>
      </p:sp>
      <p:sp>
        <p:nvSpPr>
          <p:cNvPr id="10" name="Title 7">
            <a:extLst>
              <a:ext uri="{FF2B5EF4-FFF2-40B4-BE49-F238E27FC236}">
                <a16:creationId xmlns:a16="http://schemas.microsoft.com/office/drawing/2014/main" id="{129F40A8-B0BF-0CA7-9377-81D141D0A977}"/>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pic>
        <p:nvPicPr>
          <p:cNvPr id="3" name="Picture 2">
            <a:extLst>
              <a:ext uri="{FF2B5EF4-FFF2-40B4-BE49-F238E27FC236}">
                <a16:creationId xmlns:a16="http://schemas.microsoft.com/office/drawing/2014/main" id="{1739F320-D1F1-34F6-4BC8-6AA12AE46FB6}"/>
              </a:ext>
            </a:extLst>
          </p:cNvPr>
          <p:cNvPicPr>
            <a:picLocks noChangeAspect="1"/>
          </p:cNvPicPr>
          <p:nvPr/>
        </p:nvPicPr>
        <p:blipFill>
          <a:blip r:embed="rId3"/>
          <a:stretch>
            <a:fillRect/>
          </a:stretch>
        </p:blipFill>
        <p:spPr>
          <a:xfrm>
            <a:off x="2189807" y="1885859"/>
            <a:ext cx="7812385" cy="3910519"/>
          </a:xfrm>
          <a:prstGeom prst="rect">
            <a:avLst/>
          </a:prstGeom>
          <a:ln w="12700">
            <a:solidFill>
              <a:srgbClr val="002F87"/>
            </a:solidFill>
          </a:ln>
        </p:spPr>
      </p:pic>
    </p:spTree>
    <p:extLst>
      <p:ext uri="{BB962C8B-B14F-4D97-AF65-F5344CB8AC3E}">
        <p14:creationId xmlns:p14="http://schemas.microsoft.com/office/powerpoint/2010/main" val="308027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sz="2400" dirty="0">
              <a:solidFill>
                <a:schemeClr val="bg1"/>
              </a:solidFill>
              <a:latin typeface="Century Gothic" panose="020B0502020202020204" pitchFamily="34" charset="0"/>
            </a:endParaRPr>
          </a:p>
          <a:p>
            <a:pPr marL="0" indent="0" algn="ctr">
              <a:buNone/>
            </a:pPr>
            <a:r>
              <a:rPr lang="en-US" dirty="0">
                <a:solidFill>
                  <a:schemeClr val="bg1"/>
                </a:solidFill>
                <a:latin typeface="Century Gothic" panose="020B0502020202020204" pitchFamily="34" charset="0"/>
              </a:rPr>
              <a:t>Supplier Performance Corrective Action Board</a:t>
            </a:r>
          </a:p>
        </p:txBody>
      </p:sp>
    </p:spTree>
    <p:extLst>
      <p:ext uri="{BB962C8B-B14F-4D97-AF65-F5344CB8AC3E}">
        <p14:creationId xmlns:p14="http://schemas.microsoft.com/office/powerpoint/2010/main" val="35152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0" name="Title 7">
            <a:extLst>
              <a:ext uri="{FF2B5EF4-FFF2-40B4-BE49-F238E27FC236}">
                <a16:creationId xmlns:a16="http://schemas.microsoft.com/office/drawing/2014/main" id="{129F40A8-B0BF-0CA7-9377-81D141D0A977}"/>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3">
            <a:extLst>
              <a:ext uri="{FF2B5EF4-FFF2-40B4-BE49-F238E27FC236}">
                <a16:creationId xmlns:a16="http://schemas.microsoft.com/office/drawing/2014/main" id="{0BE3E7A2-6EC7-3CD2-99B1-971FF3B64D41}"/>
              </a:ext>
            </a:extLst>
          </p:cNvPr>
          <p:cNvSpPr>
            <a:spLocks noGrp="1"/>
          </p:cNvSpPr>
          <p:nvPr>
            <p:ph idx="1"/>
          </p:nvPr>
        </p:nvSpPr>
        <p:spPr>
          <a:xfrm>
            <a:off x="609600" y="1600201"/>
            <a:ext cx="10972800" cy="3910914"/>
          </a:xfrm>
        </p:spPr>
        <p:txBody>
          <a:bodyPr/>
          <a:lstStyle/>
          <a:p>
            <a:pPr marL="342900" marR="0" lvl="0" indent="-342900" algn="l" defTabSz="457200" rtl="0" eaLnBrk="1" fontAlgn="base" latinLnBrk="0" hangingPunct="1">
              <a:lnSpc>
                <a:spcPct val="100000"/>
              </a:lnSpc>
              <a:spcBef>
                <a:spcPct val="20000"/>
              </a:spcBef>
              <a:spcAft>
                <a:spcPct val="0"/>
              </a:spcAft>
              <a:buClr>
                <a:srgbClr val="1F497D"/>
              </a:buClr>
              <a:buSzTx/>
              <a:buFont typeface="Arial" panose="020B0604020202020204" pitchFamily="34" charset="0"/>
              <a:buChar char="•"/>
              <a:tabLst/>
              <a:defRPr/>
            </a:pPr>
            <a:r>
              <a:rPr kumimoji="0" lang="en-US" altLang="en-US" sz="2000" b="1" i="0" u="none" strike="noStrike" kern="1200" cap="none" spc="0" normalizeH="0" baseline="0" noProof="0">
                <a:ln>
                  <a:noFill/>
                </a:ln>
                <a:solidFill>
                  <a:prstClr val="black"/>
                </a:solidFill>
                <a:effectLst/>
                <a:uLnTx/>
                <a:uFillTx/>
                <a:latin typeface="Century Gothic"/>
                <a:ea typeface="ＭＳ Ｐゴシック"/>
              </a:rPr>
              <a:t>SPCAB Overview</a:t>
            </a:r>
            <a:endParaRPr lang="en-US" altLang="en-US" sz="2000">
              <a:solidFill>
                <a:prstClr val="black"/>
              </a:solidFill>
              <a:latin typeface="Century Gothic"/>
              <a:ea typeface="ＭＳ Ｐゴシック"/>
            </a:endParaRPr>
          </a:p>
          <a:p>
            <a:pPr lvl="1">
              <a:lnSpc>
                <a:spcPct val="107000"/>
              </a:lnSpc>
            </a:pPr>
            <a:endParaRPr lang="en-US" altLang="en-US" sz="1800">
              <a:latin typeface="Century Gothic" panose="020B0502020202020204" pitchFamily="34" charset="0"/>
            </a:endParaRPr>
          </a:p>
          <a:p>
            <a:pPr lvl="1">
              <a:lnSpc>
                <a:spcPct val="107000"/>
              </a:lnSpc>
              <a:buFont typeface="Century Gothic" panose="020B0502020202020204" pitchFamily="34" charset="0"/>
              <a:buChar char="–"/>
            </a:pPr>
            <a:r>
              <a:rPr lang="en-US" altLang="en-US" sz="1800">
                <a:latin typeface="Century Gothic" panose="020B0502020202020204" pitchFamily="34" charset="0"/>
              </a:rPr>
              <a:t>Mission: Address</a:t>
            </a:r>
            <a:r>
              <a:rPr lang="en-US" sz="1800">
                <a:latin typeface="Century Gothic" panose="020B0502020202020204" pitchFamily="34" charset="0"/>
              </a:rPr>
              <a:t> supply chain pressures, customer concerns, and affordability concerns by providing infrastructure and valuable data for stakeholders to effectively manage supplier performance</a:t>
            </a:r>
          </a:p>
          <a:p>
            <a:pPr lvl="1">
              <a:lnSpc>
                <a:spcPct val="107000"/>
              </a:lnSpc>
              <a:buFont typeface="Century Gothic" panose="020B0502020202020204" pitchFamily="34" charset="0"/>
              <a:buChar char="–"/>
            </a:pPr>
            <a:endParaRPr lang="en-US" sz="1800">
              <a:latin typeface="Century Gothic" panose="020B0502020202020204" pitchFamily="34" charset="0"/>
            </a:endParaRPr>
          </a:p>
          <a:p>
            <a:pPr lvl="1">
              <a:lnSpc>
                <a:spcPct val="107000"/>
              </a:lnSpc>
              <a:buFont typeface="Century Gothic" panose="020B0502020202020204" pitchFamily="34" charset="0"/>
              <a:buChar char="–"/>
            </a:pPr>
            <a:r>
              <a:rPr lang="en-US" sz="1800">
                <a:latin typeface="Century Gothic" panose="020B0502020202020204" pitchFamily="34" charset="0"/>
              </a:rPr>
              <a:t>Vision: Mitigate risk within the supply base by monitoring performance assessments and developing risk mitigation strategies to support excellent supply base performance</a:t>
            </a:r>
          </a:p>
          <a:p>
            <a:pPr marL="457200" lvl="1" indent="0" eaLnBrk="1" hangingPunct="1">
              <a:buClr>
                <a:srgbClr val="1F497D"/>
              </a:buClr>
              <a:buNone/>
              <a:defRPr/>
            </a:pPr>
            <a:endParaRPr lang="en-US" altLang="en-US" sz="1800">
              <a:solidFill>
                <a:prstClr val="black"/>
              </a:solidFill>
              <a:latin typeface="Century Gothic"/>
              <a:ea typeface="ＭＳ Ｐゴシック"/>
            </a:endParaRPr>
          </a:p>
          <a:p>
            <a:pPr lvl="1" eaLnBrk="1" hangingPunct="1">
              <a:buClr>
                <a:srgbClr val="1F497D"/>
              </a:buClr>
              <a:defRPr/>
            </a:pPr>
            <a:endParaRPr kumimoji="0" lang="en-US" altLang="en-US" sz="1800" b="0" i="0" u="none" strike="noStrike" kern="1200" cap="none" spc="0" normalizeH="0" baseline="0" noProof="0">
              <a:ln>
                <a:noFill/>
              </a:ln>
              <a:solidFill>
                <a:prstClr val="black"/>
              </a:solidFill>
              <a:effectLst/>
              <a:uLnTx/>
              <a:uFillTx/>
              <a:latin typeface="Century Gothic"/>
              <a:ea typeface="ＭＳ Ｐゴシック"/>
              <a:cs typeface="+mn-cs"/>
            </a:endParaRPr>
          </a:p>
        </p:txBody>
      </p:sp>
    </p:spTree>
    <p:extLst>
      <p:ext uri="{BB962C8B-B14F-4D97-AF65-F5344CB8AC3E}">
        <p14:creationId xmlns:p14="http://schemas.microsoft.com/office/powerpoint/2010/main" val="188913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14" name="TextBox 13">
            <a:extLst>
              <a:ext uri="{FF2B5EF4-FFF2-40B4-BE49-F238E27FC236}">
                <a16:creationId xmlns:a16="http://schemas.microsoft.com/office/drawing/2014/main" id="{929C8184-3C31-EB42-D854-49F037FA9BB7}"/>
              </a:ext>
            </a:extLst>
          </p:cNvPr>
          <p:cNvSpPr txBox="1"/>
          <p:nvPr/>
        </p:nvSpPr>
        <p:spPr>
          <a:xfrm>
            <a:off x="762000" y="1394119"/>
            <a:ext cx="6096000" cy="3139321"/>
          </a:xfrm>
          <a:prstGeom prst="rect">
            <a:avLst/>
          </a:prstGeom>
          <a:noFill/>
        </p:spPr>
        <p:txBody>
          <a:bodyPr wrap="square">
            <a:spAutoFit/>
          </a:bodyPr>
          <a:lstStyle/>
          <a:p>
            <a:pPr marL="0" indent="0" fontAlgn="base">
              <a:spcAft>
                <a:spcPct val="0"/>
              </a:spcAft>
              <a:buNone/>
            </a:pPr>
            <a:r>
              <a:rPr lang="en-US" altLang="en-US" b="1" u="sng" dirty="0">
                <a:solidFill>
                  <a:schemeClr val="bg1"/>
                </a:solidFill>
                <a:latin typeface="Century Gothic" panose="020B0502020202020204" pitchFamily="34" charset="0"/>
                <a:ea typeface="ＭＳ Ｐゴシック" panose="020B0600070205080204" pitchFamily="34" charset="-128"/>
              </a:rPr>
              <a:t>Agenda</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Introductions</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Session Overview</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Program Primer</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Measuring Performance</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Growth &amp; Maturation</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Supplier Performance Corrective Action Board</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Program Utilization</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Program Enhancements</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Customer Resources</a:t>
            </a:r>
          </a:p>
          <a:p>
            <a:pPr marL="285750" indent="-285750" fontAlgn="base">
              <a:spcAft>
                <a:spcPct val="0"/>
              </a:spcAft>
              <a:buFont typeface="Arial" panose="020B0604020202020204" pitchFamily="34" charset="0"/>
              <a:buChar char="•"/>
            </a:pPr>
            <a:r>
              <a:rPr lang="en-US" altLang="en-US" dirty="0">
                <a:solidFill>
                  <a:schemeClr val="bg1"/>
                </a:solidFill>
                <a:latin typeface="Century Gothic" panose="020B0502020202020204" pitchFamily="34" charset="0"/>
                <a:ea typeface="ＭＳ Ｐゴシック" panose="020B0600070205080204" pitchFamily="34" charset="-128"/>
              </a:rPr>
              <a:t>Questions</a:t>
            </a:r>
          </a:p>
        </p:txBody>
      </p:sp>
    </p:spTree>
    <p:extLst>
      <p:ext uri="{BB962C8B-B14F-4D97-AF65-F5344CB8AC3E}">
        <p14:creationId xmlns:p14="http://schemas.microsoft.com/office/powerpoint/2010/main" val="81745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0" name="Title 7">
            <a:extLst>
              <a:ext uri="{FF2B5EF4-FFF2-40B4-BE49-F238E27FC236}">
                <a16:creationId xmlns:a16="http://schemas.microsoft.com/office/drawing/2014/main" id="{129F40A8-B0BF-0CA7-9377-81D141D0A977}"/>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7" name="Content Placeholder 3">
            <a:extLst>
              <a:ext uri="{FF2B5EF4-FFF2-40B4-BE49-F238E27FC236}">
                <a16:creationId xmlns:a16="http://schemas.microsoft.com/office/drawing/2014/main" id="{E374FA80-52C9-C0E9-710E-830C816AAFEE}"/>
              </a:ext>
            </a:extLst>
          </p:cNvPr>
          <p:cNvSpPr>
            <a:spLocks noGrp="1"/>
          </p:cNvSpPr>
          <p:nvPr>
            <p:ph idx="1"/>
          </p:nvPr>
        </p:nvSpPr>
        <p:spPr>
          <a:xfrm>
            <a:off x="609600" y="1600200"/>
            <a:ext cx="10972800" cy="4525963"/>
          </a:xfrm>
        </p:spPr>
        <p:txBody>
          <a:bodyPr/>
          <a:lstStyle/>
          <a:p>
            <a:pPr marL="342900" marR="0" lvl="0" indent="-342900" algn="l" defTabSz="457200" rtl="0" eaLnBrk="1" fontAlgn="base" latinLnBrk="0" hangingPunct="1">
              <a:lnSpc>
                <a:spcPct val="100000"/>
              </a:lnSpc>
              <a:spcBef>
                <a:spcPct val="20000"/>
              </a:spcBef>
              <a:spcAft>
                <a:spcPct val="0"/>
              </a:spcAft>
              <a:buClr>
                <a:srgbClr val="1F497D"/>
              </a:buClr>
              <a:buSzTx/>
              <a:buFont typeface="Arial" panose="020B0604020202020204" pitchFamily="34" charset="0"/>
              <a:buChar char="•"/>
              <a:tabLst/>
              <a:defRPr/>
            </a:pPr>
            <a:r>
              <a:rPr lang="en-US" altLang="en-US" sz="2000" b="1">
                <a:solidFill>
                  <a:prstClr val="black"/>
                </a:solidFill>
                <a:latin typeface="Century Gothic"/>
                <a:ea typeface="ＭＳ Ｐゴシック"/>
              </a:rPr>
              <a:t>SPCAB Process</a:t>
            </a:r>
            <a:endParaRPr lang="en-US" altLang="en-US" sz="1800" b="1">
              <a:solidFill>
                <a:prstClr val="black"/>
              </a:solidFill>
              <a:latin typeface="Century Gothic"/>
              <a:ea typeface="ＭＳ Ｐゴシック"/>
            </a:endParaRPr>
          </a:p>
          <a:p>
            <a:pPr lvl="1">
              <a:lnSpc>
                <a:spcPct val="107000"/>
              </a:lnSpc>
              <a:buFont typeface="Century Gothic" panose="020B0502020202020204" pitchFamily="34" charset="0"/>
              <a:buChar char="–"/>
              <a:defRPr/>
            </a:pPr>
            <a:r>
              <a:rPr lang="en-US" sz="1800">
                <a:latin typeface="Century Gothic" panose="020B0502020202020204" pitchFamily="34" charset="0"/>
              </a:rPr>
              <a:t>The SPP extracts data monthly for selected key suppliers and provides it for the Governance Board’s review</a:t>
            </a:r>
          </a:p>
          <a:p>
            <a:pPr lvl="1">
              <a:lnSpc>
                <a:spcPct val="107000"/>
              </a:lnSpc>
              <a:buFont typeface="Century Gothic" panose="020B0502020202020204" pitchFamily="34" charset="0"/>
              <a:buChar char="–"/>
              <a:defRPr/>
            </a:pPr>
            <a:r>
              <a:rPr lang="en-US" sz="1800">
                <a:latin typeface="Century Gothic" panose="020B0502020202020204" pitchFamily="34" charset="0"/>
              </a:rPr>
              <a:t>Orders that have low performance classifications are highlighted and reviewed for corrective action</a:t>
            </a:r>
          </a:p>
          <a:p>
            <a:pPr lvl="1">
              <a:lnSpc>
                <a:spcPct val="107000"/>
              </a:lnSpc>
              <a:buFont typeface="Century Gothic" panose="020B0502020202020204" pitchFamily="34" charset="0"/>
              <a:buChar char="–"/>
              <a:defRPr/>
            </a:pPr>
            <a:r>
              <a:rPr lang="en-US" sz="1800">
                <a:latin typeface="Century Gothic" panose="020B0502020202020204" pitchFamily="34" charset="0"/>
              </a:rPr>
              <a:t>The SPCAB will investigate root cause, create and lead an action plan, and measure the progress</a:t>
            </a:r>
          </a:p>
          <a:p>
            <a:pPr lvl="1">
              <a:lnSpc>
                <a:spcPct val="107000"/>
              </a:lnSpc>
              <a:buFont typeface="Century Gothic" panose="020B0502020202020204" pitchFamily="34" charset="0"/>
              <a:buChar char="–"/>
              <a:defRPr/>
            </a:pPr>
            <a:r>
              <a:rPr lang="en-US" sz="1800">
                <a:latin typeface="Century Gothic" panose="020B0502020202020204" pitchFamily="34" charset="0"/>
              </a:rPr>
              <a:t>The action plans and their progress are reviewed during the SPCAB meetings</a:t>
            </a:r>
          </a:p>
          <a:p>
            <a:pPr lvl="1" eaLnBrk="1" hangingPunct="1">
              <a:buClr>
                <a:srgbClr val="1F497D"/>
              </a:buClr>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eaLnBrk="1" hangingPunct="1">
              <a:buClr>
                <a:srgbClr val="1F497D"/>
              </a:buClr>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eaLnBrk="1" hangingPunct="1">
              <a:buClr>
                <a:srgbClr val="1F497D"/>
              </a:buClr>
              <a:defRPr/>
            </a:pPr>
            <a:endParaRPr kumimoji="0" lang="en-US" altLang="en-US" sz="1800" b="0" i="0" u="none" strike="noStrike" kern="1200" cap="none" spc="0" normalizeH="0" baseline="0" noProof="0">
              <a:ln>
                <a:noFill/>
              </a:ln>
              <a:solidFill>
                <a:prstClr val="black"/>
              </a:solidFill>
              <a:effectLst/>
              <a:uLnTx/>
              <a:uFillTx/>
              <a:latin typeface="Century Gothic"/>
              <a:ea typeface="ＭＳ Ｐゴシック"/>
              <a:cs typeface="+mn-cs"/>
            </a:endParaRPr>
          </a:p>
        </p:txBody>
      </p:sp>
    </p:spTree>
    <p:extLst>
      <p:ext uri="{BB962C8B-B14F-4D97-AF65-F5344CB8AC3E}">
        <p14:creationId xmlns:p14="http://schemas.microsoft.com/office/powerpoint/2010/main" val="34712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latin typeface="Century Gothic" panose="020B0502020202020204" pitchFamily="34" charset="0"/>
            </a:endParaRPr>
          </a:p>
          <a:p>
            <a:pPr marL="0" indent="0" algn="ctr">
              <a:buNone/>
            </a:pPr>
            <a:r>
              <a:rPr lang="en-US" dirty="0">
                <a:solidFill>
                  <a:schemeClr val="bg1"/>
                </a:solidFill>
                <a:latin typeface="Century Gothic" panose="020B0502020202020204" pitchFamily="34" charset="0"/>
              </a:rPr>
              <a:t>Program Utilization</a:t>
            </a:r>
          </a:p>
          <a:p>
            <a:pPr marL="0" indent="0" algn="ctr">
              <a:buNone/>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5586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2646878"/>
          </a:xfrm>
          <a:prstGeom prst="rect">
            <a:avLst/>
          </a:prstGeom>
          <a:noFill/>
        </p:spPr>
        <p:txBody>
          <a:bodyPr wrap="square">
            <a:spAutoFit/>
          </a:bodyPr>
          <a:lstStyle/>
          <a:p>
            <a:pPr marL="0" indent="0" fontAlgn="base">
              <a:spcAft>
                <a:spcPct val="0"/>
              </a:spcAft>
              <a:buFont typeface="Arial"/>
              <a:buNone/>
              <a:defRPr/>
            </a:pPr>
            <a:r>
              <a:rPr lang="en-US" altLang="en-US" sz="2000" dirty="0">
                <a:latin typeface="Century Gothic" panose="020B0502020202020204" pitchFamily="34" charset="0"/>
              </a:rPr>
              <a:t>Over time the SPP has evolved to become an increasingly integral component of GA’s business and growth:</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Supports Supply Chain Program Management and Strategic Supplier Management</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Partners with GA and Suppliers to address performance issues through SPCAB</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Crucial participant in both internal &amp; external audits</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Provides Supplier support and, as needed, advocacy</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Core contributor for Supplier recognition and Supplier Day/Award events</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Now completing its 16</a:t>
            </a:r>
            <a:r>
              <a:rPr lang="en-US" altLang="en-US" baseline="30000" dirty="0">
                <a:latin typeface="Century Gothic" panose="020B0502020202020204" pitchFamily="34" charset="0"/>
              </a:rPr>
              <a:t>th</a:t>
            </a:r>
            <a:r>
              <a:rPr lang="en-US" altLang="en-US" dirty="0">
                <a:latin typeface="Century Gothic" panose="020B0502020202020204" pitchFamily="34" charset="0"/>
              </a:rPr>
              <a:t> year of operations</a:t>
            </a:r>
          </a:p>
          <a:p>
            <a:endParaRPr lang="en-US" dirty="0">
              <a:latin typeface="Century Gothic" panose="020B0502020202020204" pitchFamily="34" charset="0"/>
            </a:endParaRPr>
          </a:p>
        </p:txBody>
      </p:sp>
      <p:sp>
        <p:nvSpPr>
          <p:cNvPr id="9" name="Title 7">
            <a:extLst>
              <a:ext uri="{FF2B5EF4-FFF2-40B4-BE49-F238E27FC236}">
                <a16:creationId xmlns:a16="http://schemas.microsoft.com/office/drawing/2014/main" id="{97CD21DA-97F5-FF44-F90A-598494FE1861}"/>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Tree>
    <p:extLst>
      <p:ext uri="{BB962C8B-B14F-4D97-AF65-F5344CB8AC3E}">
        <p14:creationId xmlns:p14="http://schemas.microsoft.com/office/powerpoint/2010/main" val="153823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1323439"/>
          </a:xfrm>
          <a:prstGeom prst="rect">
            <a:avLst/>
          </a:prstGeom>
          <a:noFill/>
        </p:spPr>
        <p:txBody>
          <a:bodyPr wrap="square">
            <a:spAutoFit/>
          </a:bodyPr>
          <a:lstStyle/>
          <a:p>
            <a:pPr marL="0" indent="0" fontAlgn="base">
              <a:spcAft>
                <a:spcPct val="0"/>
              </a:spcAft>
              <a:buFont typeface="Arial"/>
              <a:buNone/>
              <a:defRPr/>
            </a:pPr>
            <a:r>
              <a:rPr lang="en-US" altLang="en-US" sz="2000" b="1" u="sng">
                <a:latin typeface="Century Gothic" panose="020B0502020202020204" pitchFamily="34" charset="0"/>
              </a:rPr>
              <a:t>2024 Supplier Award Luncheon</a:t>
            </a:r>
          </a:p>
          <a:p>
            <a:pPr marL="0" indent="0" fontAlgn="base">
              <a:spcAft>
                <a:spcPct val="0"/>
              </a:spcAft>
              <a:buFont typeface="Arial"/>
              <a:buNone/>
              <a:defRPr/>
            </a:pPr>
            <a:r>
              <a:rPr lang="en-US" altLang="en-US" sz="2000">
                <a:latin typeface="Century Gothic" panose="020B0502020202020204" pitchFamily="34" charset="0"/>
              </a:rPr>
              <a:t>GA was honored to host its 7</a:t>
            </a:r>
            <a:r>
              <a:rPr lang="en-US" altLang="en-US" sz="2000" baseline="30000">
                <a:latin typeface="Century Gothic" panose="020B0502020202020204" pitchFamily="34" charset="0"/>
              </a:rPr>
              <a:t>th</a:t>
            </a:r>
            <a:r>
              <a:rPr lang="en-US" altLang="en-US" sz="2000">
                <a:latin typeface="Century Gothic" panose="020B0502020202020204" pitchFamily="34" charset="0"/>
              </a:rPr>
              <a:t> Supplier Award event recognizing multiple organizations for their consistently high performance and outstanding customer service. Congratulations to the awardees:</a:t>
            </a:r>
          </a:p>
        </p:txBody>
      </p:sp>
      <p:sp>
        <p:nvSpPr>
          <p:cNvPr id="9" name="Title 7">
            <a:extLst>
              <a:ext uri="{FF2B5EF4-FFF2-40B4-BE49-F238E27FC236}">
                <a16:creationId xmlns:a16="http://schemas.microsoft.com/office/drawing/2014/main" id="{97CD21DA-97F5-FF44-F90A-598494FE1861}"/>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4" name="TextBox 3">
            <a:extLst>
              <a:ext uri="{FF2B5EF4-FFF2-40B4-BE49-F238E27FC236}">
                <a16:creationId xmlns:a16="http://schemas.microsoft.com/office/drawing/2014/main" id="{A51C00DB-7DC1-B66E-BCD6-B597F6534233}"/>
              </a:ext>
            </a:extLst>
          </p:cNvPr>
          <p:cNvSpPr txBox="1"/>
          <p:nvPr/>
        </p:nvSpPr>
        <p:spPr>
          <a:xfrm>
            <a:off x="833437" y="2774396"/>
            <a:ext cx="9973339" cy="1077218"/>
          </a:xfrm>
          <a:prstGeom prst="rect">
            <a:avLst/>
          </a:prstGeom>
          <a:noFill/>
        </p:spPr>
        <p:txBody>
          <a:bodyPr wrap="square" rtlCol="0">
            <a:spAutoFit/>
          </a:bodyPr>
          <a:lstStyle/>
          <a:p>
            <a:r>
              <a:rPr lang="en-US" sz="1600" dirty="0">
                <a:latin typeface="Century Gothic" panose="020B0502020202020204" pitchFamily="34" charset="0"/>
              </a:rPr>
              <a:t>• Sierra Circuits		 • Beartech Alloys	 	• Electrolock, Inc.	 	• Parsons</a:t>
            </a:r>
          </a:p>
          <a:p>
            <a:r>
              <a:rPr lang="en-US" sz="1600" dirty="0">
                <a:latin typeface="Century Gothic" panose="020B0502020202020204" pitchFamily="34" charset="0"/>
              </a:rPr>
              <a:t>• Everson Tesla		 • Thomson Lamination	 • Scot Forge		• Sodern</a:t>
            </a:r>
          </a:p>
          <a:p>
            <a:r>
              <a:rPr lang="en-US" sz="1600" dirty="0">
                <a:latin typeface="Century Gothic" panose="020B0502020202020204" pitchFamily="34" charset="0"/>
              </a:rPr>
              <a:t>• Weber Metals		 • Morris South		 • Plastifab		• Glenair</a:t>
            </a:r>
          </a:p>
          <a:p>
            <a:r>
              <a:rPr lang="en-US" sz="1600" dirty="0">
                <a:latin typeface="Century Gothic" panose="020B0502020202020204" pitchFamily="34" charset="0"/>
              </a:rPr>
              <a:t>• New England Wire Technologies	</a:t>
            </a:r>
          </a:p>
        </p:txBody>
      </p:sp>
      <p:pic>
        <p:nvPicPr>
          <p:cNvPr id="6" name="Picture 5">
            <a:extLst>
              <a:ext uri="{FF2B5EF4-FFF2-40B4-BE49-F238E27FC236}">
                <a16:creationId xmlns:a16="http://schemas.microsoft.com/office/drawing/2014/main" id="{9CC8CBF8-D9F8-6CFD-59CE-4DF9B36BEF1B}"/>
              </a:ext>
            </a:extLst>
          </p:cNvPr>
          <p:cNvPicPr>
            <a:picLocks noChangeAspect="1"/>
          </p:cNvPicPr>
          <p:nvPr/>
        </p:nvPicPr>
        <p:blipFill>
          <a:blip r:embed="rId3"/>
          <a:stretch>
            <a:fillRect/>
          </a:stretch>
        </p:blipFill>
        <p:spPr>
          <a:xfrm>
            <a:off x="4008248" y="4030627"/>
            <a:ext cx="1823711" cy="1658123"/>
          </a:xfrm>
          <a:prstGeom prst="rect">
            <a:avLst/>
          </a:prstGeom>
          <a:ln w="12700">
            <a:solidFill>
              <a:schemeClr val="accent1"/>
            </a:solidFill>
          </a:ln>
        </p:spPr>
      </p:pic>
      <p:pic>
        <p:nvPicPr>
          <p:cNvPr id="7" name="Picture 6">
            <a:extLst>
              <a:ext uri="{FF2B5EF4-FFF2-40B4-BE49-F238E27FC236}">
                <a16:creationId xmlns:a16="http://schemas.microsoft.com/office/drawing/2014/main" id="{63969767-A7FF-40D3-C51A-8EECC193E56B}"/>
              </a:ext>
            </a:extLst>
          </p:cNvPr>
          <p:cNvPicPr>
            <a:picLocks noChangeAspect="1"/>
          </p:cNvPicPr>
          <p:nvPr/>
        </p:nvPicPr>
        <p:blipFill>
          <a:blip r:embed="rId4"/>
          <a:stretch>
            <a:fillRect/>
          </a:stretch>
        </p:blipFill>
        <p:spPr>
          <a:xfrm>
            <a:off x="6463501" y="3997745"/>
            <a:ext cx="2031032" cy="1691006"/>
          </a:xfrm>
          <a:prstGeom prst="rect">
            <a:avLst/>
          </a:prstGeom>
          <a:ln w="12700">
            <a:solidFill>
              <a:schemeClr val="accent1"/>
            </a:solidFill>
          </a:ln>
        </p:spPr>
      </p:pic>
      <p:pic>
        <p:nvPicPr>
          <p:cNvPr id="8" name="Picture 7">
            <a:extLst>
              <a:ext uri="{FF2B5EF4-FFF2-40B4-BE49-F238E27FC236}">
                <a16:creationId xmlns:a16="http://schemas.microsoft.com/office/drawing/2014/main" id="{4ADF326E-66B2-7151-7CD5-620888806FE9}"/>
              </a:ext>
            </a:extLst>
          </p:cNvPr>
          <p:cNvPicPr>
            <a:picLocks noChangeAspect="1"/>
          </p:cNvPicPr>
          <p:nvPr/>
        </p:nvPicPr>
        <p:blipFill>
          <a:blip r:embed="rId5"/>
          <a:stretch>
            <a:fillRect/>
          </a:stretch>
        </p:blipFill>
        <p:spPr>
          <a:xfrm>
            <a:off x="1019172" y="4044459"/>
            <a:ext cx="2357534" cy="1658124"/>
          </a:xfrm>
          <a:prstGeom prst="rect">
            <a:avLst/>
          </a:prstGeom>
          <a:ln w="12700">
            <a:solidFill>
              <a:schemeClr val="accent1"/>
            </a:solidFill>
          </a:ln>
        </p:spPr>
      </p:pic>
      <p:pic>
        <p:nvPicPr>
          <p:cNvPr id="10" name="Picture 9">
            <a:extLst>
              <a:ext uri="{FF2B5EF4-FFF2-40B4-BE49-F238E27FC236}">
                <a16:creationId xmlns:a16="http://schemas.microsoft.com/office/drawing/2014/main" id="{CF63289B-4A8D-82E8-277F-3D0C1F6354F6}"/>
              </a:ext>
            </a:extLst>
          </p:cNvPr>
          <p:cNvPicPr>
            <a:picLocks noChangeAspect="1"/>
          </p:cNvPicPr>
          <p:nvPr/>
        </p:nvPicPr>
        <p:blipFill>
          <a:blip r:embed="rId6"/>
          <a:stretch>
            <a:fillRect/>
          </a:stretch>
        </p:blipFill>
        <p:spPr>
          <a:xfrm>
            <a:off x="9126075" y="4027890"/>
            <a:ext cx="2031031" cy="1632790"/>
          </a:xfrm>
          <a:prstGeom prst="rect">
            <a:avLst/>
          </a:prstGeom>
          <a:ln w="12700">
            <a:solidFill>
              <a:schemeClr val="accent1"/>
            </a:solidFill>
          </a:ln>
        </p:spPr>
      </p:pic>
    </p:spTree>
    <p:extLst>
      <p:ext uri="{BB962C8B-B14F-4D97-AF65-F5344CB8AC3E}">
        <p14:creationId xmlns:p14="http://schemas.microsoft.com/office/powerpoint/2010/main" val="24427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latin typeface="Century Gothic" panose="020B0502020202020204" pitchFamily="34" charset="0"/>
              </a:rPr>
              <a:t>Program Enhancements</a:t>
            </a:r>
          </a:p>
          <a:p>
            <a:pPr marL="0" indent="0" algn="ctr">
              <a:buNone/>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3685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984885"/>
          </a:xfrm>
          <a:prstGeom prst="rect">
            <a:avLst/>
          </a:prstGeom>
          <a:noFill/>
        </p:spPr>
        <p:txBody>
          <a:bodyPr wrap="square">
            <a:spAutoFit/>
          </a:bodyPr>
          <a:lstStyle/>
          <a:p>
            <a:pPr marL="0" indent="0" fontAlgn="base">
              <a:spcAft>
                <a:spcPct val="0"/>
              </a:spcAft>
              <a:buFont typeface="Arial"/>
              <a:buNone/>
              <a:defRPr/>
            </a:pPr>
            <a:r>
              <a:rPr lang="en-US" altLang="en-US" sz="2000" b="1" u="sng">
                <a:latin typeface="Century Gothic" panose="020B0502020202020204" pitchFamily="34" charset="0"/>
              </a:rPr>
              <a:t>On The Horizon</a:t>
            </a:r>
          </a:p>
          <a:p>
            <a:pPr marL="0" indent="0" fontAlgn="base">
              <a:spcAft>
                <a:spcPct val="0"/>
              </a:spcAft>
              <a:buFont typeface="Arial"/>
              <a:buNone/>
              <a:defRPr/>
            </a:pPr>
            <a:r>
              <a:rPr lang="en-US" altLang="en-US" sz="2000">
                <a:latin typeface="Century Gothic" panose="020B0502020202020204" pitchFamily="34" charset="0"/>
              </a:rPr>
              <a:t>Program enhancements for 2024-2025 largely established and on schedule.</a:t>
            </a:r>
          </a:p>
          <a:p>
            <a:endParaRPr lang="en-US">
              <a:latin typeface="Century Gothic" panose="020B0502020202020204" pitchFamily="34" charset="0"/>
            </a:endParaRPr>
          </a:p>
        </p:txBody>
      </p:sp>
      <p:sp>
        <p:nvSpPr>
          <p:cNvPr id="9" name="Title 7">
            <a:extLst>
              <a:ext uri="{FF2B5EF4-FFF2-40B4-BE49-F238E27FC236}">
                <a16:creationId xmlns:a16="http://schemas.microsoft.com/office/drawing/2014/main" id="{97CD21DA-97F5-FF44-F90A-598494FE1861}"/>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2" name="Content Placeholder 2">
            <a:extLst>
              <a:ext uri="{FF2B5EF4-FFF2-40B4-BE49-F238E27FC236}">
                <a16:creationId xmlns:a16="http://schemas.microsoft.com/office/drawing/2014/main" id="{D9FD8E0D-5308-08CC-AAC4-F6C78FA31B90}"/>
              </a:ext>
            </a:extLst>
          </p:cNvPr>
          <p:cNvSpPr txBox="1">
            <a:spLocks/>
          </p:cNvSpPr>
          <p:nvPr/>
        </p:nvSpPr>
        <p:spPr>
          <a:xfrm>
            <a:off x="1052803" y="4547227"/>
            <a:ext cx="5257799" cy="13808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pPr>
            <a:r>
              <a:rPr lang="en-US" altLang="en-US" sz="1400">
                <a:latin typeface="Century Gothic" panose="020B0502020202020204" pitchFamily="34" charset="0"/>
                <a:ea typeface="ＭＳ Ｐゴシック" panose="020B0600070205080204" pitchFamily="34" charset="-128"/>
              </a:rPr>
              <a:t>Inclusion of virtually all Material Suppliers</a:t>
            </a:r>
          </a:p>
          <a:p>
            <a:pPr fontAlgn="base">
              <a:spcAft>
                <a:spcPct val="0"/>
              </a:spcAft>
            </a:pPr>
            <a:r>
              <a:rPr lang="en-US" altLang="en-US" sz="1400">
                <a:latin typeface="Century Gothic" panose="020B0502020202020204" pitchFamily="34" charset="0"/>
                <a:ea typeface="ＭＳ Ｐゴシック" panose="020B0600070205080204" pitchFamily="34" charset="-128"/>
              </a:rPr>
              <a:t>Increase performance dashboard offerings</a:t>
            </a:r>
          </a:p>
          <a:p>
            <a:pPr fontAlgn="base">
              <a:spcAft>
                <a:spcPct val="0"/>
              </a:spcAft>
            </a:pPr>
            <a:r>
              <a:rPr lang="en-US" altLang="en-US" sz="1400">
                <a:latin typeface="Century Gothic" panose="020B0502020202020204" pitchFamily="34" charset="0"/>
                <a:ea typeface="ＭＳ Ｐゴシック" panose="020B0600070205080204" pitchFamily="34" charset="-128"/>
              </a:rPr>
              <a:t>More granulated trend analyses</a:t>
            </a:r>
            <a:endParaRPr lang="en-US" altLang="en-US" sz="1400">
              <a:highlight>
                <a:srgbClr val="FFFF00"/>
              </a:highlight>
              <a:latin typeface="Century Gothic" panose="020B0502020202020204" pitchFamily="34" charset="0"/>
              <a:ea typeface="ＭＳ Ｐゴシック" panose="020B0600070205080204" pitchFamily="34" charset="-128"/>
            </a:endParaRPr>
          </a:p>
          <a:p>
            <a:pPr fontAlgn="base">
              <a:spcAft>
                <a:spcPct val="0"/>
              </a:spcAft>
            </a:pPr>
            <a:r>
              <a:rPr lang="en-US" altLang="en-US" sz="1400">
                <a:latin typeface="Century Gothic" panose="020B0502020202020204" pitchFamily="34" charset="0"/>
                <a:ea typeface="ＭＳ Ｐゴシック" panose="020B0600070205080204" pitchFamily="34" charset="-128"/>
              </a:rPr>
              <a:t>Identify internal improvement opportunities</a:t>
            </a:r>
          </a:p>
          <a:p>
            <a:endParaRPr lang="en-US">
              <a:latin typeface="Century Gothic" panose="020B0502020202020204" pitchFamily="34" charset="0"/>
            </a:endParaRPr>
          </a:p>
        </p:txBody>
      </p:sp>
      <p:pic>
        <p:nvPicPr>
          <p:cNvPr id="3" name="Picture 2">
            <a:extLst>
              <a:ext uri="{FF2B5EF4-FFF2-40B4-BE49-F238E27FC236}">
                <a16:creationId xmlns:a16="http://schemas.microsoft.com/office/drawing/2014/main" id="{C1FCE12C-5F59-6618-B079-DBA431F6DD38}"/>
              </a:ext>
            </a:extLst>
          </p:cNvPr>
          <p:cNvPicPr>
            <a:picLocks noChangeAspect="1"/>
          </p:cNvPicPr>
          <p:nvPr/>
        </p:nvPicPr>
        <p:blipFill>
          <a:blip r:embed="rId3"/>
          <a:stretch>
            <a:fillRect/>
          </a:stretch>
        </p:blipFill>
        <p:spPr>
          <a:xfrm>
            <a:off x="1174476" y="2310773"/>
            <a:ext cx="3857339" cy="2161516"/>
          </a:xfrm>
          <a:prstGeom prst="rect">
            <a:avLst/>
          </a:prstGeom>
          <a:ln w="12700">
            <a:solidFill>
              <a:srgbClr val="002F87"/>
            </a:solidFill>
          </a:ln>
        </p:spPr>
      </p:pic>
      <p:pic>
        <p:nvPicPr>
          <p:cNvPr id="4" name="Picture 3">
            <a:extLst>
              <a:ext uri="{FF2B5EF4-FFF2-40B4-BE49-F238E27FC236}">
                <a16:creationId xmlns:a16="http://schemas.microsoft.com/office/drawing/2014/main" id="{87CE7478-5A04-EAEA-B708-7370683E7E3A}"/>
              </a:ext>
            </a:extLst>
          </p:cNvPr>
          <p:cNvPicPr>
            <a:picLocks noChangeAspect="1"/>
          </p:cNvPicPr>
          <p:nvPr/>
        </p:nvPicPr>
        <p:blipFill>
          <a:blip r:embed="rId4"/>
          <a:stretch>
            <a:fillRect/>
          </a:stretch>
        </p:blipFill>
        <p:spPr>
          <a:xfrm>
            <a:off x="6695718" y="2225922"/>
            <a:ext cx="3995895" cy="2167105"/>
          </a:xfrm>
          <a:prstGeom prst="rect">
            <a:avLst/>
          </a:prstGeom>
          <a:ln w="12700">
            <a:solidFill>
              <a:srgbClr val="002F87"/>
            </a:solidFill>
          </a:ln>
        </p:spPr>
      </p:pic>
      <p:sp>
        <p:nvSpPr>
          <p:cNvPr id="6" name="Content Placeholder 2">
            <a:extLst>
              <a:ext uri="{FF2B5EF4-FFF2-40B4-BE49-F238E27FC236}">
                <a16:creationId xmlns:a16="http://schemas.microsoft.com/office/drawing/2014/main" id="{1648FA90-D192-DAD2-ED62-EC89F39410FC}"/>
              </a:ext>
            </a:extLst>
          </p:cNvPr>
          <p:cNvSpPr txBox="1">
            <a:spLocks/>
          </p:cNvSpPr>
          <p:nvPr/>
        </p:nvSpPr>
        <p:spPr>
          <a:xfrm>
            <a:off x="6614781" y="4544282"/>
            <a:ext cx="5257799" cy="1380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pPr>
            <a:r>
              <a:rPr lang="en-US" altLang="en-US" sz="1400" dirty="0">
                <a:latin typeface="Century Gothic" panose="020B0502020202020204" pitchFamily="34" charset="0"/>
                <a:ea typeface="ＭＳ Ｐゴシック" panose="020B0600070205080204" pitchFamily="34" charset="-128"/>
              </a:rPr>
              <a:t>Improve Supplier communications &amp; involvement</a:t>
            </a:r>
          </a:p>
          <a:p>
            <a:pPr fontAlgn="base">
              <a:spcAft>
                <a:spcPct val="0"/>
              </a:spcAft>
            </a:pPr>
            <a:r>
              <a:rPr lang="en-US" altLang="en-US" sz="1400" dirty="0">
                <a:latin typeface="Century Gothic" panose="020B0502020202020204" pitchFamily="34" charset="0"/>
                <a:ea typeface="ＭＳ Ｐゴシック" panose="020B0600070205080204" pitchFamily="34" charset="-128"/>
              </a:rPr>
              <a:t>Develop relevant metrics for Service Suppliers</a:t>
            </a:r>
          </a:p>
          <a:p>
            <a:pPr fontAlgn="base">
              <a:spcAft>
                <a:spcPct val="0"/>
              </a:spcAft>
            </a:pPr>
            <a:r>
              <a:rPr lang="en-US" altLang="en-US" sz="1400" dirty="0">
                <a:latin typeface="Century Gothic" panose="020B0502020202020204" pitchFamily="34" charset="0"/>
                <a:ea typeface="ＭＳ Ｐゴシック" panose="020B0600070205080204" pitchFamily="34" charset="-128"/>
              </a:rPr>
              <a:t>Elevate the SPP role as business determinant</a:t>
            </a:r>
          </a:p>
          <a:p>
            <a:pPr fontAlgn="base">
              <a:spcAft>
                <a:spcPct val="0"/>
              </a:spcAft>
            </a:pPr>
            <a:r>
              <a:rPr lang="en-US" altLang="en-US" sz="1400" dirty="0">
                <a:latin typeface="Century Gothic" panose="020B0502020202020204" pitchFamily="34" charset="0"/>
                <a:ea typeface="ＭＳ Ｐゴシック" panose="020B0600070205080204" pitchFamily="34" charset="-128"/>
              </a:rPr>
              <a:t>Improve Supplier recognition and promotion</a:t>
            </a:r>
          </a:p>
        </p:txBody>
      </p:sp>
      <p:sp>
        <p:nvSpPr>
          <p:cNvPr id="7" name="Rectangle 6">
            <a:extLst>
              <a:ext uri="{FF2B5EF4-FFF2-40B4-BE49-F238E27FC236}">
                <a16:creationId xmlns:a16="http://schemas.microsoft.com/office/drawing/2014/main" id="{0F58ED64-4AD1-2707-3FF2-A0EF52492D47}"/>
              </a:ext>
            </a:extLst>
          </p:cNvPr>
          <p:cNvSpPr/>
          <p:nvPr/>
        </p:nvSpPr>
        <p:spPr>
          <a:xfrm>
            <a:off x="6854348" y="2695358"/>
            <a:ext cx="831431" cy="16185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11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latin typeface="Century Gothic" panose="020B0502020202020204" pitchFamily="34" charset="0"/>
              </a:rPr>
              <a:t>Customer Resources</a:t>
            </a:r>
          </a:p>
          <a:p>
            <a:pPr marL="0" indent="0" algn="ctr">
              <a:buNone/>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0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4616648"/>
          </a:xfrm>
          <a:prstGeom prst="rect">
            <a:avLst/>
          </a:prstGeom>
          <a:noFill/>
        </p:spPr>
        <p:txBody>
          <a:bodyPr wrap="square">
            <a:spAutoFit/>
          </a:bodyPr>
          <a:lstStyle/>
          <a:p>
            <a:pPr marL="0" indent="0" fontAlgn="base">
              <a:spcAft>
                <a:spcPct val="0"/>
              </a:spcAft>
              <a:buFont typeface="Arial"/>
              <a:buNone/>
              <a:defRPr/>
            </a:pPr>
            <a:r>
              <a:rPr lang="en-US" altLang="en-US" sz="2000" b="1" u="sng" dirty="0">
                <a:latin typeface="Century Gothic" panose="020B0502020202020204" pitchFamily="34" charset="0"/>
              </a:rPr>
              <a:t>Customer Resources</a:t>
            </a:r>
          </a:p>
          <a:p>
            <a:pPr marL="0" indent="0" fontAlgn="base">
              <a:spcAft>
                <a:spcPct val="0"/>
              </a:spcAft>
              <a:buFont typeface="Arial"/>
              <a:buNone/>
              <a:defRPr/>
            </a:pPr>
            <a:r>
              <a:rPr lang="en-US" altLang="en-US" sz="2000" dirty="0">
                <a:latin typeface="Century Gothic" panose="020B0502020202020204" pitchFamily="34" charset="0"/>
              </a:rPr>
              <a:t>The SPP coverage spans all of GA Corporate and associated GA business units, save GA-ASI.</a:t>
            </a:r>
            <a:endParaRPr lang="en-US" altLang="en-US" dirty="0">
              <a:latin typeface="Century Gothic" panose="020B0502020202020204" pitchFamily="34" charset="0"/>
            </a:endParaRP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Multiple tools and resources are at the SPP’s disposal to assist as needed</a:t>
            </a:r>
          </a:p>
          <a:p>
            <a:pPr marL="285750" indent="-285750" fontAlgn="base">
              <a:spcAft>
                <a:spcPct val="0"/>
              </a:spcAft>
              <a:buFont typeface="Arial" panose="020B0604020202020204" pitchFamily="34" charset="0"/>
              <a:buChar char="•"/>
              <a:defRPr/>
            </a:pPr>
            <a:r>
              <a:rPr lang="en-US" altLang="en-US" dirty="0">
                <a:latin typeface="Century Gothic" panose="020B0502020202020204" pitchFamily="34" charset="0"/>
              </a:rPr>
              <a:t>Internal stakeholders and our valued Suppliers comprise our customer base; as such the SPP Team is always available:</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Brian Garcia</a:t>
            </a:r>
          </a:p>
          <a:p>
            <a:pPr lvl="2" fontAlgn="base">
              <a:spcAft>
                <a:spcPct val="0"/>
              </a:spcAft>
              <a:defRPr/>
            </a:pPr>
            <a:r>
              <a:rPr lang="en-US" altLang="en-US" dirty="0">
                <a:latin typeface="Century Gothic" panose="020B0502020202020204" pitchFamily="34" charset="0"/>
              </a:rPr>
              <a:t>Email: </a:t>
            </a:r>
            <a:r>
              <a:rPr lang="en-US" altLang="en-US" dirty="0">
                <a:latin typeface="Century Gothic" panose="020B0502020202020204" pitchFamily="34" charset="0"/>
                <a:hlinkClick r:id="rId3"/>
              </a:rPr>
              <a:t>Brian.Garcia@GA.com</a:t>
            </a:r>
            <a:r>
              <a:rPr lang="en-US" altLang="en-US" dirty="0">
                <a:latin typeface="Century Gothic" panose="020B0502020202020204" pitchFamily="34" charset="0"/>
              </a:rPr>
              <a:t> | Mobile: (858) 239-9874</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Natalie Garcia</a:t>
            </a:r>
          </a:p>
          <a:p>
            <a:pPr lvl="2" fontAlgn="base">
              <a:spcAft>
                <a:spcPct val="0"/>
              </a:spcAft>
              <a:defRPr/>
            </a:pPr>
            <a:r>
              <a:rPr lang="en-US" altLang="en-US" dirty="0">
                <a:latin typeface="Century Gothic" panose="020B0502020202020204" pitchFamily="34" charset="0"/>
              </a:rPr>
              <a:t>Email: </a:t>
            </a:r>
            <a:r>
              <a:rPr lang="en-US" altLang="en-US" dirty="0">
                <a:latin typeface="Century Gothic" panose="020B0502020202020204" pitchFamily="34" charset="0"/>
                <a:hlinkClick r:id="rId4"/>
              </a:rPr>
              <a:t>Natalie.Garcia@GA.com</a:t>
            </a:r>
            <a:r>
              <a:rPr lang="en-US" altLang="en-US" dirty="0">
                <a:latin typeface="Century Gothic" panose="020B0502020202020204" pitchFamily="34" charset="0"/>
              </a:rPr>
              <a:t> | Mobile: (858) 239-6572</a:t>
            </a:r>
          </a:p>
          <a:p>
            <a:pPr marL="742950" lvl="1" indent="-285750" fontAlgn="base">
              <a:spcAft>
                <a:spcPct val="0"/>
              </a:spcAft>
              <a:buFont typeface="Century Gothic" panose="020B0502020202020204" pitchFamily="34" charset="0"/>
              <a:buChar char="–"/>
              <a:defRPr/>
            </a:pPr>
            <a:r>
              <a:rPr lang="en-US" altLang="en-US" dirty="0">
                <a:latin typeface="Century Gothic" panose="020B0502020202020204" pitchFamily="34" charset="0"/>
              </a:rPr>
              <a:t>SPP Administration</a:t>
            </a:r>
          </a:p>
          <a:p>
            <a:pPr lvl="2" fontAlgn="base">
              <a:spcAft>
                <a:spcPct val="0"/>
              </a:spcAft>
              <a:defRPr/>
            </a:pPr>
            <a:r>
              <a:rPr lang="en-US" altLang="en-US" dirty="0">
                <a:latin typeface="Century Gothic" panose="020B0502020202020204" pitchFamily="34" charset="0"/>
              </a:rPr>
              <a:t>Email: </a:t>
            </a:r>
            <a:r>
              <a:rPr lang="en-US" altLang="en-US" dirty="0">
                <a:latin typeface="Century Gothic" panose="020B0502020202020204" pitchFamily="34" charset="0"/>
                <a:hlinkClick r:id="rId5"/>
              </a:rPr>
              <a:t>SPP@GA.com</a:t>
            </a:r>
            <a:r>
              <a:rPr lang="en-US" altLang="en-US" dirty="0">
                <a:latin typeface="Century Gothic" panose="020B0502020202020204" pitchFamily="34" charset="0"/>
              </a:rPr>
              <a:t> or </a:t>
            </a:r>
            <a:r>
              <a:rPr lang="en-US" altLang="en-US" dirty="0">
                <a:latin typeface="Century Gothic" panose="020B0502020202020204" pitchFamily="34" charset="0"/>
                <a:hlinkClick r:id="rId6"/>
              </a:rPr>
              <a:t>SupplierPerformanceProgram@GA.com</a:t>
            </a:r>
            <a:r>
              <a:rPr lang="en-US" altLang="en-US" dirty="0">
                <a:latin typeface="Century Gothic" panose="020B0502020202020204" pitchFamily="34" charset="0"/>
              </a:rPr>
              <a:t> </a:t>
            </a:r>
          </a:p>
          <a:p>
            <a:pPr lvl="2" fontAlgn="base">
              <a:spcAft>
                <a:spcPct val="0"/>
              </a:spcAft>
              <a:defRPr/>
            </a:pPr>
            <a:r>
              <a:rPr lang="en-US" altLang="en-US" dirty="0">
                <a:latin typeface="Century Gothic" panose="020B0502020202020204" pitchFamily="34" charset="0"/>
              </a:rPr>
              <a:t>Website; </a:t>
            </a:r>
            <a:r>
              <a:rPr lang="en-US" dirty="0">
                <a:latin typeface="Century Gothic" panose="020B0502020202020204" pitchFamily="34" charset="0"/>
                <a:hlinkClick r:id="rId7"/>
              </a:rPr>
              <a:t>Supplier Performance Program | General Atomics (ga.com)</a:t>
            </a:r>
            <a:endParaRPr lang="en-US" dirty="0">
              <a:latin typeface="Century Gothic" panose="020B0502020202020204" pitchFamily="34" charset="0"/>
            </a:endParaRPr>
          </a:p>
          <a:p>
            <a:pPr lvl="2" fontAlgn="base">
              <a:spcAft>
                <a:spcPct val="0"/>
              </a:spcAft>
              <a:defRPr/>
            </a:pPr>
            <a:r>
              <a:rPr lang="en-US" altLang="en-US" dirty="0">
                <a:latin typeface="Century Gothic" panose="020B0502020202020204" pitchFamily="34" charset="0"/>
              </a:rPr>
              <a:t>Supplier Communications &amp; Newsletter: </a:t>
            </a:r>
            <a:r>
              <a:rPr lang="en-US" dirty="0">
                <a:latin typeface="Century Gothic" panose="020B0502020202020204" pitchFamily="34" charset="0"/>
                <a:hlinkClick r:id="rId8"/>
              </a:rPr>
              <a:t>Supplier Communications | General Atomics (ga.com)</a:t>
            </a:r>
            <a:endParaRPr lang="en-US" altLang="en-US" dirty="0">
              <a:latin typeface="Century Gothic" panose="020B0502020202020204" pitchFamily="34" charset="0"/>
            </a:endParaRPr>
          </a:p>
          <a:p>
            <a:endParaRPr lang="en-US" dirty="0">
              <a:latin typeface="Century Gothic" panose="020B0502020202020204" pitchFamily="34" charset="0"/>
            </a:endParaRPr>
          </a:p>
        </p:txBody>
      </p:sp>
      <p:sp>
        <p:nvSpPr>
          <p:cNvPr id="9" name="Title 7">
            <a:extLst>
              <a:ext uri="{FF2B5EF4-FFF2-40B4-BE49-F238E27FC236}">
                <a16:creationId xmlns:a16="http://schemas.microsoft.com/office/drawing/2014/main" id="{97CD21DA-97F5-FF44-F90A-598494FE1861}"/>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Tree>
    <p:extLst>
      <p:ext uri="{BB962C8B-B14F-4D97-AF65-F5344CB8AC3E}">
        <p14:creationId xmlns:p14="http://schemas.microsoft.com/office/powerpoint/2010/main" val="19519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latin typeface="Century Gothic" panose="020B0502020202020204" pitchFamily="34" charset="0"/>
              </a:rPr>
              <a:t>Thank you</a:t>
            </a:r>
          </a:p>
          <a:p>
            <a:pPr marL="0" indent="0" algn="ctr">
              <a:buNone/>
            </a:pPr>
            <a:endParaRPr lang="en-US" dirty="0">
              <a:solidFill>
                <a:schemeClr val="bg1"/>
              </a:solidFill>
              <a:latin typeface="Century Gothic" panose="020B0502020202020204" pitchFamily="34" charset="0"/>
            </a:endParaRPr>
          </a:p>
          <a:p>
            <a:pPr marL="0" indent="0" algn="ctr">
              <a:buNone/>
            </a:pPr>
            <a:r>
              <a:rPr lang="en-US" dirty="0">
                <a:solidFill>
                  <a:schemeClr val="bg1"/>
                </a:solidFill>
                <a:latin typeface="Century Gothic" panose="020B0502020202020204" pitchFamily="34" charset="0"/>
              </a:rPr>
              <a:t>Questions?</a:t>
            </a:r>
          </a:p>
          <a:p>
            <a:pPr marL="0" indent="0" algn="ctr">
              <a:buNone/>
            </a:pP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21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5" y="2336393"/>
            <a:ext cx="10525125" cy="2462213"/>
          </a:xfrm>
          <a:prstGeom prst="rect">
            <a:avLst/>
          </a:prstGeom>
          <a:noFill/>
        </p:spPr>
        <p:txBody>
          <a:bodyPr wrap="square" lIns="91440" tIns="45720" rIns="91440" bIns="45720" anchor="t">
            <a:spAutoFit/>
          </a:bodyPr>
          <a:lstStyle/>
          <a:p>
            <a:pPr algn="ctr" fontAlgn="base">
              <a:spcAft>
                <a:spcPct val="0"/>
              </a:spcAft>
            </a:pPr>
            <a:r>
              <a:rPr lang="en-US" altLang="en-US" sz="2800" b="1" dirty="0">
                <a:latin typeface="Century Gothic" panose="020B0502020202020204" pitchFamily="34" charset="0"/>
                <a:ea typeface="ＭＳ Ｐゴシック" panose="020B0600070205080204" pitchFamily="34" charset="-128"/>
              </a:rPr>
              <a:t>Welcome to General Atomics (GA) Supplier Day 2024.</a:t>
            </a:r>
          </a:p>
          <a:p>
            <a:pPr marL="0" indent="0" algn="ctr" fontAlgn="base">
              <a:spcAft>
                <a:spcPct val="0"/>
              </a:spcAft>
              <a:buNone/>
            </a:pPr>
            <a:endParaRPr lang="en-US" altLang="en-US" b="1" u="sng" dirty="0">
              <a:latin typeface="Century Gothic" panose="020B0502020202020204" pitchFamily="34" charset="0"/>
              <a:ea typeface="ＭＳ Ｐゴシック" panose="020B0600070205080204" pitchFamily="34" charset="-128"/>
            </a:endParaRPr>
          </a:p>
          <a:p>
            <a:pPr algn="ctr" fontAlgn="base">
              <a:spcAft>
                <a:spcPct val="0"/>
              </a:spcAft>
            </a:pPr>
            <a:r>
              <a:rPr lang="en-US" altLang="en-US" b="1" dirty="0">
                <a:latin typeface="Century Gothic"/>
                <a:ea typeface="ＭＳ Ｐゴシック"/>
              </a:rPr>
              <a:t>The session presenter is Brian Garcia.</a:t>
            </a:r>
          </a:p>
          <a:p>
            <a:pPr marL="0" indent="0" algn="ctr" fontAlgn="base">
              <a:spcAft>
                <a:spcPct val="0"/>
              </a:spcAft>
              <a:buNone/>
            </a:pPr>
            <a:endParaRPr lang="en-US" altLang="en-US" b="1" dirty="0">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dirty="0">
                <a:latin typeface="Century Gothic" panose="020B0502020202020204" pitchFamily="34" charset="0"/>
                <a:ea typeface="ＭＳ Ｐゴシック" panose="020B0600070205080204" pitchFamily="34" charset="-128"/>
              </a:rPr>
              <a:t>This session is moderated by Andrew Salceda and Vanessa Weber.</a:t>
            </a:r>
          </a:p>
          <a:p>
            <a:pPr marL="0" indent="0" algn="ctr" fontAlgn="base">
              <a:spcAft>
                <a:spcPct val="0"/>
              </a:spcAft>
              <a:buNone/>
            </a:pPr>
            <a:endParaRPr lang="en-US" altLang="en-US" b="1" dirty="0">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dirty="0">
                <a:latin typeface="Century Gothic" panose="020B0502020202020204" pitchFamily="34" charset="0"/>
                <a:ea typeface="ＭＳ Ｐゴシック" panose="020B0600070205080204" pitchFamily="34" charset="-128"/>
              </a:rPr>
              <a:t>A short question and answer period will follow the presentation.</a:t>
            </a:r>
          </a:p>
          <a:p>
            <a:endParaRPr lang="en-US" dirty="0">
              <a:latin typeface="Century Gothic" panose="020B0502020202020204" pitchFamily="34" charset="0"/>
            </a:endParaRPr>
          </a:p>
        </p:txBody>
      </p:sp>
    </p:spTree>
    <p:extLst>
      <p:ext uri="{BB962C8B-B14F-4D97-AF65-F5344CB8AC3E}">
        <p14:creationId xmlns:p14="http://schemas.microsoft.com/office/powerpoint/2010/main" val="20857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2" name="Content Placeholder 1">
            <a:extLst>
              <a:ext uri="{FF2B5EF4-FFF2-40B4-BE49-F238E27FC236}">
                <a16:creationId xmlns:a16="http://schemas.microsoft.com/office/drawing/2014/main" id="{96F3CE4D-2C5A-24CF-1475-04E56C766985}"/>
              </a:ext>
            </a:extLst>
          </p:cNvPr>
          <p:cNvSpPr>
            <a:spLocks noGrp="1"/>
          </p:cNvSpPr>
          <p:nvPr>
            <p:ph sz="half" idx="1"/>
          </p:nvPr>
        </p:nvSpPr>
        <p:spPr>
          <a:xfrm>
            <a:off x="4936957" y="1641140"/>
            <a:ext cx="6517105" cy="4351338"/>
          </a:xfrm>
        </p:spPr>
        <p:txBody>
          <a:bodyPr/>
          <a:lstStyle/>
          <a:p>
            <a:pPr marL="0" indent="0">
              <a:buNone/>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Brian Garcia has over 26 years experience as a strategic sourcing and supply chain leader in multiple industries and companies, such as Racal Pelagos, Thales, Callaway Golf, and Pentair. He holds a B.S. (Cellular &amp; Molecular Biology) and M.B.A. (Information Systems Specialization) from San Diego State University and is a certified Six Sigma Black Belt (Breakthrough Management Group) and Supply Chain </a:t>
            </a:r>
            <a:r>
              <a:rPr lang="en-US" sz="1800">
                <a:effectLst/>
                <a:latin typeface="Century Gothic" panose="020B0502020202020204" pitchFamily="34" charset="0"/>
                <a:ea typeface="Century Gothic" panose="020B0502020202020204" pitchFamily="34" charset="0"/>
                <a:cs typeface="Century Gothic" panose="020B0502020202020204" pitchFamily="34" charset="0"/>
              </a:rPr>
              <a:t>Professional</a:t>
            </a:r>
            <a:r>
              <a:rPr lang="en-US" sz="1800">
                <a:latin typeface="Century Gothic" panose="020B0502020202020204" pitchFamily="34" charset="0"/>
                <a:ea typeface="Century Gothic" panose="020B0502020202020204" pitchFamily="34" charset="0"/>
                <a:cs typeface="Century Gothic" panose="020B0502020202020204" pitchFamily="34" charset="0"/>
              </a:rPr>
              <a:t> certification</a:t>
            </a:r>
            <a:r>
              <a:rPr lang="en-US" sz="1800">
                <a:effectLst/>
                <a:latin typeface="Century Gothic" panose="020B0502020202020204" pitchFamily="34" charset="0"/>
                <a:ea typeface="Century Gothic" panose="020B0502020202020204" pitchFamily="34" charset="0"/>
                <a:cs typeface="Century Gothic" panose="020B0502020202020204" pitchFamily="34" charset="0"/>
              </a:rPr>
              <a:t> </a:t>
            </a: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(Association for Supply Chain Management). Brian has been with GA for over 11 years leading the GA Supplier Performance Program (SPP). In this capacity he has significantly increased participation in the SPP, upgraded the platform to the latest best practices and is continuously driving related supply chain improvement initiatives.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a:extLst>
              <a:ext uri="{FF2B5EF4-FFF2-40B4-BE49-F238E27FC236}">
                <a16:creationId xmlns:a16="http://schemas.microsoft.com/office/drawing/2014/main" id="{89559915-E289-D7FD-46D3-7C730D3BA6A8}"/>
              </a:ext>
            </a:extLst>
          </p:cNvPr>
          <p:cNvPicPr>
            <a:picLocks noGrp="1" noChangeAspect="1"/>
          </p:cNvPicPr>
          <p:nvPr>
            <p:ph sz="half" idx="2"/>
          </p:nvPr>
        </p:nvPicPr>
        <p:blipFill rotWithShape="1">
          <a:blip r:embed="rId3"/>
          <a:srcRect r="9944"/>
          <a:stretch/>
        </p:blipFill>
        <p:spPr>
          <a:xfrm>
            <a:off x="874629" y="2066814"/>
            <a:ext cx="3202939" cy="2724371"/>
          </a:xfrm>
          <a:prstGeom prst="rect">
            <a:avLst/>
          </a:prstGeom>
          <a:ln w="12700">
            <a:solidFill>
              <a:srgbClr val="002F87"/>
            </a:solidFill>
          </a:ln>
        </p:spPr>
      </p:pic>
      <p:sp>
        <p:nvSpPr>
          <p:cNvPr id="9" name="Title 7">
            <a:extLst>
              <a:ext uri="{FF2B5EF4-FFF2-40B4-BE49-F238E27FC236}">
                <a16:creationId xmlns:a16="http://schemas.microsoft.com/office/drawing/2014/main" id="{B0571E77-0329-0E29-8B59-BECF52DF9316}"/>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 (cont.)</a:t>
            </a:r>
          </a:p>
        </p:txBody>
      </p:sp>
    </p:spTree>
    <p:extLst>
      <p:ext uri="{BB962C8B-B14F-4D97-AF65-F5344CB8AC3E}">
        <p14:creationId xmlns:p14="http://schemas.microsoft.com/office/powerpoint/2010/main" val="39262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9" name="Title 7">
            <a:extLst>
              <a:ext uri="{FF2B5EF4-FFF2-40B4-BE49-F238E27FC236}">
                <a16:creationId xmlns:a16="http://schemas.microsoft.com/office/drawing/2014/main" id="{B0571E77-0329-0E29-8B59-BECF52DF9316}"/>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 (cont.)</a:t>
            </a:r>
          </a:p>
        </p:txBody>
      </p:sp>
      <p:sp>
        <p:nvSpPr>
          <p:cNvPr id="6" name="Content Placeholder 5">
            <a:extLst>
              <a:ext uri="{FF2B5EF4-FFF2-40B4-BE49-F238E27FC236}">
                <a16:creationId xmlns:a16="http://schemas.microsoft.com/office/drawing/2014/main" id="{4042B1D8-215A-9D6B-D37D-F4D46E6FC26D}"/>
              </a:ext>
            </a:extLst>
          </p:cNvPr>
          <p:cNvSpPr>
            <a:spLocks noGrp="1"/>
          </p:cNvSpPr>
          <p:nvPr>
            <p:ph sz="half" idx="1"/>
          </p:nvPr>
        </p:nvSpPr>
        <p:spPr>
          <a:xfrm>
            <a:off x="5728272" y="509147"/>
            <a:ext cx="5181600" cy="3005679"/>
          </a:xfrm>
        </p:spPr>
        <p:txBody>
          <a:bodyPr vert="horz" lIns="91440" tIns="45720" rIns="91440" bIns="45720" rtlCol="0" anchor="t">
            <a:noAutofit/>
          </a:bodyPr>
          <a:lstStyle/>
          <a:p>
            <a:endParaRPr lang="en-US" sz="4400" b="1" dirty="0">
              <a:ea typeface="Calibri"/>
              <a:cs typeface="Calibri"/>
            </a:endParaRPr>
          </a:p>
          <a:p>
            <a:endParaRPr lang="en-US" sz="1800" b="1" dirty="0">
              <a:latin typeface="Century Gothic"/>
            </a:endParaRPr>
          </a:p>
          <a:p>
            <a:endParaRPr lang="en-US" sz="1800" dirty="0">
              <a:latin typeface="Century Gothic"/>
            </a:endParaRPr>
          </a:p>
          <a:p>
            <a:pPr marL="0" indent="0">
              <a:buNone/>
            </a:pPr>
            <a:r>
              <a:rPr lang="en-US" sz="1800" dirty="0">
                <a:latin typeface="Century Gothic"/>
              </a:rPr>
              <a:t>Natalie Garcia is a Supplier Performance Program Administrator supporting GA’s Supplier Performance Program (SPP). Natalie brings four years of focused aerospace and supply chain operations experience to GA. Natalie has earned a B.A. in English from San Diego State University and is currently earning an advanced graduate certificate in Contracts Management through San Diego State University.</a:t>
            </a:r>
          </a:p>
          <a:p>
            <a:endParaRPr lang="en-US" dirty="0">
              <a:ea typeface="Calibri"/>
              <a:cs typeface="Calibri"/>
            </a:endParaRPr>
          </a:p>
        </p:txBody>
      </p:sp>
      <p:pic>
        <p:nvPicPr>
          <p:cNvPr id="4" name="Picture 3">
            <a:extLst>
              <a:ext uri="{FF2B5EF4-FFF2-40B4-BE49-F238E27FC236}">
                <a16:creationId xmlns:a16="http://schemas.microsoft.com/office/drawing/2014/main" id="{1157D912-33DA-FB46-4D1D-BD8443C30C2C}"/>
              </a:ext>
            </a:extLst>
          </p:cNvPr>
          <p:cNvPicPr>
            <a:picLocks noChangeAspect="1"/>
          </p:cNvPicPr>
          <p:nvPr/>
        </p:nvPicPr>
        <p:blipFill>
          <a:blip r:embed="rId3"/>
          <a:srcRect l="11663" t="265" r="10367" b="-265"/>
          <a:stretch/>
        </p:blipFill>
        <p:spPr>
          <a:xfrm>
            <a:off x="1324020" y="1608438"/>
            <a:ext cx="3355245" cy="3527860"/>
          </a:xfrm>
          <a:prstGeom prst="rect">
            <a:avLst/>
          </a:prstGeom>
          <a:ln>
            <a:solidFill>
              <a:srgbClr val="4472C4"/>
            </a:solidFill>
          </a:ln>
        </p:spPr>
      </p:pic>
    </p:spTree>
    <p:extLst>
      <p:ext uri="{BB962C8B-B14F-4D97-AF65-F5344CB8AC3E}">
        <p14:creationId xmlns:p14="http://schemas.microsoft.com/office/powerpoint/2010/main" val="97490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latin typeface="Century Gothic" panose="020B0502020202020204" pitchFamily="34" charset="0"/>
              </a:rPr>
              <a:t>Session Overview</a:t>
            </a:r>
          </a:p>
        </p:txBody>
      </p:sp>
    </p:spTree>
    <p:extLst>
      <p:ext uri="{BB962C8B-B14F-4D97-AF65-F5344CB8AC3E}">
        <p14:creationId xmlns:p14="http://schemas.microsoft.com/office/powerpoint/2010/main" val="10117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a:rPr>
              <a:t>Supplier Performance Program</a:t>
            </a:r>
            <a:endParaRPr lang="en-US" sz="280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611001" cy="2893100"/>
          </a:xfrm>
          <a:prstGeom prst="rect">
            <a:avLst/>
          </a:prstGeom>
          <a:noFill/>
        </p:spPr>
        <p:txBody>
          <a:bodyPr wrap="square" lIns="91440" tIns="45720" rIns="91440" bIns="45720" anchor="t">
            <a:spAutoFit/>
          </a:bodyPr>
          <a:lstStyle/>
          <a:p>
            <a:pPr marL="0" indent="0" fontAlgn="base">
              <a:spcAft>
                <a:spcPct val="0"/>
              </a:spcAft>
              <a:buNone/>
            </a:pPr>
            <a:r>
              <a:rPr lang="en-US" altLang="en-US" sz="2000" b="1" u="sng" dirty="0">
                <a:latin typeface="Century Gothic" panose="020B0502020202020204" pitchFamily="34" charset="0"/>
                <a:ea typeface="ＭＳ Ｐゴシック" panose="020B0600070205080204" pitchFamily="34" charset="-128"/>
              </a:rPr>
              <a:t>Session Overview</a:t>
            </a:r>
          </a:p>
          <a:p>
            <a:pPr marL="0" indent="0" fontAlgn="base">
              <a:spcAft>
                <a:spcPct val="0"/>
              </a:spcAft>
              <a:buNone/>
            </a:pPr>
            <a:endParaRPr lang="en-US" altLang="en-US" dirty="0">
              <a:latin typeface="Century Gothic" panose="020B0502020202020204" pitchFamily="34" charset="0"/>
              <a:ea typeface="ＭＳ Ｐゴシック" panose="020B0600070205080204" pitchFamily="34" charset="-128"/>
            </a:endParaRPr>
          </a:p>
          <a:p>
            <a:pPr marL="0" indent="0" fontAlgn="base">
              <a:spcAft>
                <a:spcPct val="0"/>
              </a:spcAft>
              <a:buNone/>
            </a:pPr>
            <a:r>
              <a:rPr lang="en-US" altLang="en-US" dirty="0">
                <a:latin typeface="Century Gothic" panose="020B0502020202020204" pitchFamily="34" charset="0"/>
                <a:ea typeface="ＭＳ Ｐゴシック" panose="020B0600070205080204" pitchFamily="34" charset="-128"/>
              </a:rPr>
              <a:t>This session will provide a comprehensive overview of GA’s Supplier Performance Program (SPP). Session attendees will learn about the SPP, its purpose, development, and future opportunities. Key to this session will be explanations on performance metrics currently in use, how supplier performance is transparently measured and communicated via Performance Scorecards, and current customer resources. Highlights will also include an overview of GA’s Supplier Performance Corrective Action Board (SPCAB) and recent Supplier award recognitions.</a:t>
            </a:r>
          </a:p>
          <a:p>
            <a:endParaRPr lang="en-US" dirty="0">
              <a:latin typeface="Century Gothic" panose="020B0502020202020204" pitchFamily="34" charset="0"/>
            </a:endParaRPr>
          </a:p>
        </p:txBody>
      </p:sp>
    </p:spTree>
    <p:extLst>
      <p:ext uri="{BB962C8B-B14F-4D97-AF65-F5344CB8AC3E}">
        <p14:creationId xmlns:p14="http://schemas.microsoft.com/office/powerpoint/2010/main" val="155590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Supplier Performance Program</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dirty="0">
                <a:solidFill>
                  <a:schemeClr val="bg1"/>
                </a:solidFill>
                <a:latin typeface="Century Gothic" panose="020B0502020202020204" pitchFamily="34" charset="0"/>
              </a:rPr>
              <a:t>Program Primer</a:t>
            </a:r>
          </a:p>
        </p:txBody>
      </p:sp>
    </p:spTree>
    <p:extLst>
      <p:ext uri="{BB962C8B-B14F-4D97-AF65-F5344CB8AC3E}">
        <p14:creationId xmlns:p14="http://schemas.microsoft.com/office/powerpoint/2010/main" val="303537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14" name="TextBox 13">
            <a:extLst>
              <a:ext uri="{FF2B5EF4-FFF2-40B4-BE49-F238E27FC236}">
                <a16:creationId xmlns:a16="http://schemas.microsoft.com/office/drawing/2014/main" id="{929C8184-3C31-EB42-D854-49F037FA9BB7}"/>
              </a:ext>
            </a:extLst>
          </p:cNvPr>
          <p:cNvSpPr txBox="1"/>
          <p:nvPr/>
        </p:nvSpPr>
        <p:spPr>
          <a:xfrm>
            <a:off x="833437" y="1480089"/>
            <a:ext cx="10525125" cy="2339102"/>
          </a:xfrm>
          <a:prstGeom prst="rect">
            <a:avLst/>
          </a:prstGeom>
          <a:noFill/>
        </p:spPr>
        <p:txBody>
          <a:bodyPr wrap="square">
            <a:spAutoFit/>
          </a:bodyPr>
          <a:lstStyle/>
          <a:p>
            <a:pPr marL="0" indent="0" fontAlgn="base">
              <a:spcAft>
                <a:spcPct val="0"/>
              </a:spcAft>
              <a:buFont typeface="Arial"/>
              <a:buNone/>
              <a:defRPr/>
            </a:pPr>
            <a:r>
              <a:rPr lang="en-US" altLang="en-US" sz="2000" b="1" u="sng">
                <a:latin typeface="Century Gothic" panose="020B0502020202020204" pitchFamily="34" charset="0"/>
              </a:rPr>
              <a:t>What is the GA Supplier Performance Program?</a:t>
            </a:r>
          </a:p>
          <a:p>
            <a:endParaRPr lang="en-US" sz="1800" b="0" i="0" u="none" strike="noStrike" baseline="0">
              <a:solidFill>
                <a:srgbClr val="000000"/>
              </a:solidFill>
              <a:latin typeface="Century Gothic" panose="020B0502020202020204" pitchFamily="34" charset="0"/>
            </a:endParaRPr>
          </a:p>
          <a:p>
            <a:r>
              <a:rPr lang="en-US" sz="1800" b="0" i="0" u="none" strike="noStrike" baseline="0">
                <a:solidFill>
                  <a:srgbClr val="000000"/>
                </a:solidFill>
                <a:latin typeface="Century Gothic" panose="020B0502020202020204" pitchFamily="34" charset="0"/>
              </a:rPr>
              <a:t>The objective of the Supplier Performance Program (SPP) is to transparently measure and report performance against GA Purchase Order (Order) requirements, including quality requirements, to assist GA Purchasing Representatives in identifying and selecting the most qualified Suppliers. Launched in 2008, the SPP serves as a key determinant in both competitive and non-competitive procurement decisions and continues to expand its membership to serve a growing and diverse supply base. </a:t>
            </a:r>
            <a:endParaRPr lang="en-US">
              <a:latin typeface="Century Gothic" panose="020B0502020202020204" pitchFamily="34" charset="0"/>
            </a:endParaRPr>
          </a:p>
        </p:txBody>
      </p:sp>
      <p:sp>
        <p:nvSpPr>
          <p:cNvPr id="9" name="Title 7">
            <a:extLst>
              <a:ext uri="{FF2B5EF4-FFF2-40B4-BE49-F238E27FC236}">
                <a16:creationId xmlns:a16="http://schemas.microsoft.com/office/drawing/2014/main" id="{97CD21DA-97F5-FF44-F90A-598494FE1861}"/>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Supplier Performance Program</a:t>
            </a:r>
          </a:p>
        </p:txBody>
      </p:sp>
    </p:spTree>
    <p:extLst>
      <p:ext uri="{BB962C8B-B14F-4D97-AF65-F5344CB8AC3E}">
        <p14:creationId xmlns:p14="http://schemas.microsoft.com/office/powerpoint/2010/main" val="300982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31fc0a-194a-4874-8ae1-f21705dbb598" xsi:nil="true"/>
    <lcf76f155ced4ddcb4097134ff3c332f xmlns="01131a7b-c361-42e5-828d-039380ea6aa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2BA85036C9C140AD693128AB5C409F" ma:contentTypeVersion="15" ma:contentTypeDescription="Create a new document." ma:contentTypeScope="" ma:versionID="9bd6ee2560ce6d473d53e45bc39df949">
  <xsd:schema xmlns:xsd="http://www.w3.org/2001/XMLSchema" xmlns:xs="http://www.w3.org/2001/XMLSchema" xmlns:p="http://schemas.microsoft.com/office/2006/metadata/properties" xmlns:ns2="01131a7b-c361-42e5-828d-039380ea6aaa" xmlns:ns3="8631fc0a-194a-4874-8ae1-f21705dbb598" targetNamespace="http://schemas.microsoft.com/office/2006/metadata/properties" ma:root="true" ma:fieldsID="5a1e6fecdba9f7a1bc7e3fe534a6dfdb" ns2:_="" ns3:_="">
    <xsd:import namespace="01131a7b-c361-42e5-828d-039380ea6aaa"/>
    <xsd:import namespace="8631fc0a-194a-4874-8ae1-f21705dbb5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31a7b-c361-42e5-828d-039380ea6a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6332bbe-3007-4da5-bb7d-d017ad8a5cf7"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31fc0a-194a-4874-8ae1-f21705dbb59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6f97b82-93cf-4b94-b555-891643ff4abf}" ma:internalName="TaxCatchAll" ma:showField="CatchAllData" ma:web="8631fc0a-194a-4874-8ae1-f21705dbb5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2F0F72-5B91-442D-9F9A-245ED362FFD3}">
  <ds:schemaRefs>
    <ds:schemaRef ds:uri="01131a7b-c361-42e5-828d-039380ea6aaa"/>
    <ds:schemaRef ds:uri="http://purl.org/dc/elements/1.1/"/>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8631fc0a-194a-4874-8ae1-f21705dbb598"/>
    <ds:schemaRef ds:uri="http://schemas.microsoft.com/office/2006/metadata/properties"/>
  </ds:schemaRefs>
</ds:datastoreItem>
</file>

<file path=customXml/itemProps2.xml><?xml version="1.0" encoding="utf-8"?>
<ds:datastoreItem xmlns:ds="http://schemas.openxmlformats.org/officeDocument/2006/customXml" ds:itemID="{2B61043B-594D-44EA-AC65-876CCB0BA367}">
  <ds:schemaRefs>
    <ds:schemaRef ds:uri="01131a7b-c361-42e5-828d-039380ea6aaa"/>
    <ds:schemaRef ds:uri="8631fc0a-194a-4874-8ae1-f21705dbb5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2804A1-DCA6-4F00-A9FB-DA7A2A985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TotalTime>
  <Words>1822</Words>
  <Application>Microsoft Office PowerPoint</Application>
  <PresentationFormat>Widescreen</PresentationFormat>
  <Paragraphs>249</Paragraphs>
  <Slides>28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Calibri Light</vt:lpstr>
      <vt:lpstr>Century Gothic</vt:lpstr>
      <vt:lpstr>Office Theme</vt:lpstr>
      <vt:lpstr>PowerPoint Presentation</vt:lpstr>
      <vt:lpstr>Supplier Performance Program</vt:lpstr>
      <vt:lpstr>Introductions</vt:lpstr>
      <vt:lpstr>Introductions (cont.)</vt:lpstr>
      <vt:lpstr>Introductions (cont.)</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lpstr>Supplier Performance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Cuevas, Crystal</dc:creator>
  <cp:lastModifiedBy>Garcia, Brian</cp:lastModifiedBy>
  <cp:revision>20</cp:revision>
  <dcterms:created xsi:type="dcterms:W3CDTF">2024-02-09T01:10:28Z</dcterms:created>
  <dcterms:modified xsi:type="dcterms:W3CDTF">2024-11-07T17:34:05Z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0x010100B02BA85036C9C140AD693128AB5C409F</vt:lpwstr>
  </property>
  <property fmtid="{D5CDD505-2E9C-101B-9397-08002B2CF9AE}" pid="3" name="MediaServiceImageTags">
    <vt:lpwstr/>
  </property>
</Properties>
</file>